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74"/>
  </p:notesMasterIdLst>
  <p:handoutMasterIdLst>
    <p:handoutMasterId r:id="rId75"/>
  </p:handoutMasterIdLst>
  <p:sldIdLst>
    <p:sldId id="345" r:id="rId2"/>
    <p:sldId id="441" r:id="rId3"/>
    <p:sldId id="372" r:id="rId4"/>
    <p:sldId id="374" r:id="rId5"/>
    <p:sldId id="369" r:id="rId6"/>
    <p:sldId id="370" r:id="rId7"/>
    <p:sldId id="371" r:id="rId8"/>
    <p:sldId id="361" r:id="rId9"/>
    <p:sldId id="362" r:id="rId10"/>
    <p:sldId id="363" r:id="rId11"/>
    <p:sldId id="364" r:id="rId12"/>
    <p:sldId id="366" r:id="rId13"/>
    <p:sldId id="367" r:id="rId14"/>
    <p:sldId id="368" r:id="rId15"/>
    <p:sldId id="305" r:id="rId16"/>
    <p:sldId id="353" r:id="rId17"/>
    <p:sldId id="311" r:id="rId18"/>
    <p:sldId id="266" r:id="rId19"/>
    <p:sldId id="316" r:id="rId20"/>
    <p:sldId id="312" r:id="rId21"/>
    <p:sldId id="313" r:id="rId22"/>
    <p:sldId id="352" r:id="rId23"/>
    <p:sldId id="257" r:id="rId24"/>
    <p:sldId id="318" r:id="rId25"/>
    <p:sldId id="317" r:id="rId26"/>
    <p:sldId id="319" r:id="rId27"/>
    <p:sldId id="320" r:id="rId28"/>
    <p:sldId id="354" r:id="rId29"/>
    <p:sldId id="307" r:id="rId30"/>
    <p:sldId id="308" r:id="rId31"/>
    <p:sldId id="325" r:id="rId32"/>
    <p:sldId id="326" r:id="rId33"/>
    <p:sldId id="327" r:id="rId34"/>
    <p:sldId id="328" r:id="rId35"/>
    <p:sldId id="329" r:id="rId36"/>
    <p:sldId id="309" r:id="rId37"/>
    <p:sldId id="355" r:id="rId38"/>
    <p:sldId id="356" r:id="rId39"/>
    <p:sldId id="357" r:id="rId40"/>
    <p:sldId id="358" r:id="rId41"/>
    <p:sldId id="347" r:id="rId42"/>
    <p:sldId id="324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337" r:id="rId51"/>
    <p:sldId id="338" r:id="rId52"/>
    <p:sldId id="339" r:id="rId53"/>
    <p:sldId id="340" r:id="rId54"/>
    <p:sldId id="341" r:id="rId55"/>
    <p:sldId id="342" r:id="rId56"/>
    <p:sldId id="343" r:id="rId57"/>
    <p:sldId id="510" r:id="rId58"/>
    <p:sldId id="511" r:id="rId59"/>
    <p:sldId id="285" r:id="rId60"/>
    <p:sldId id="289" r:id="rId61"/>
    <p:sldId id="290" r:id="rId62"/>
    <p:sldId id="291" r:id="rId63"/>
    <p:sldId id="292" r:id="rId64"/>
    <p:sldId id="344" r:id="rId65"/>
    <p:sldId id="350" r:id="rId66"/>
    <p:sldId id="346" r:id="rId67"/>
    <p:sldId id="348" r:id="rId68"/>
    <p:sldId id="272" r:id="rId69"/>
    <p:sldId id="276" r:id="rId70"/>
    <p:sldId id="279" r:id="rId71"/>
    <p:sldId id="365" r:id="rId72"/>
    <p:sldId id="359" r:id="rId7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6699"/>
    <a:srgbClr val="66CCFF"/>
    <a:srgbClr val="33CCFF"/>
    <a:srgbClr val="99CCFF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 autoAdjust="0"/>
    <p:restoredTop sz="94127" autoAdjust="0"/>
  </p:normalViewPr>
  <p:slideViewPr>
    <p:cSldViewPr>
      <p:cViewPr varScale="1">
        <p:scale>
          <a:sx n="82" d="100"/>
          <a:sy n="82" d="100"/>
        </p:scale>
        <p:origin x="1474" y="72"/>
      </p:cViewPr>
      <p:guideLst>
        <p:guide orient="horz" pos="2160"/>
        <p:guide pos="2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>
            <a:extLst>
              <a:ext uri="{FF2B5EF4-FFF2-40B4-BE49-F238E27FC236}">
                <a16:creationId xmlns:a16="http://schemas.microsoft.com/office/drawing/2014/main" id="{DFFEE54B-A4BF-417E-A55B-0781107804E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kumimoji="1"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0531" name="Rectangle 3">
            <a:extLst>
              <a:ext uri="{FF2B5EF4-FFF2-40B4-BE49-F238E27FC236}">
                <a16:creationId xmlns:a16="http://schemas.microsoft.com/office/drawing/2014/main" id="{851364CA-9BF2-4B47-895C-A3CDBCBE2DC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buFontTx/>
              <a:buNone/>
              <a:defRPr kumimoji="1"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0532" name="Rectangle 4">
            <a:extLst>
              <a:ext uri="{FF2B5EF4-FFF2-40B4-BE49-F238E27FC236}">
                <a16:creationId xmlns:a16="http://schemas.microsoft.com/office/drawing/2014/main" id="{9FC90FC9-1531-4387-860C-4B69DDD4A20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buFontTx/>
              <a:buNone/>
              <a:defRPr kumimoji="1"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0533" name="Rectangle 5">
            <a:extLst>
              <a:ext uri="{FF2B5EF4-FFF2-40B4-BE49-F238E27FC236}">
                <a16:creationId xmlns:a16="http://schemas.microsoft.com/office/drawing/2014/main" id="{19B55ADB-B855-4C66-B957-FEF9F6E6785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noProof="1" dirty="0">
                <a:latin typeface="Times New Roman" pitchFamily="18" charset="0"/>
                <a:cs typeface="+mn-ea"/>
              </a:defRPr>
            </a:lvl1pPr>
          </a:lstStyle>
          <a:p>
            <a:fld id="{CF974D22-3EBF-4B6E-8228-A8A10FD5B00C}" type="slidenum">
              <a:rPr lang="en-US" altLang="zh-CN"/>
              <a:pPr/>
              <a:t>‹#›</a:t>
            </a:fld>
            <a:endParaRPr lang="en-US" altLang="zh-CN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EB17E007-4543-4FA7-9E89-A270533C84A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kumimoji="1"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3F7EEDC0-D539-454F-A999-68435872B29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buFontTx/>
              <a:buNone/>
              <a:defRPr kumimoji="1"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C1B4B9E-BCAA-4618-9E96-3DC2060B227B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5" name="Rectangle 5">
            <a:extLst>
              <a:ext uri="{FF2B5EF4-FFF2-40B4-BE49-F238E27FC236}">
                <a16:creationId xmlns:a16="http://schemas.microsoft.com/office/drawing/2014/main" id="{A96E9830-D6D3-4D83-ACCC-0B4BCD649E3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12646" name="Rectangle 6">
            <a:extLst>
              <a:ext uri="{FF2B5EF4-FFF2-40B4-BE49-F238E27FC236}">
                <a16:creationId xmlns:a16="http://schemas.microsoft.com/office/drawing/2014/main" id="{B97C1502-FCA6-4A11-A8D0-3B65916DA37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buFontTx/>
              <a:buNone/>
              <a:defRPr kumimoji="1"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47" name="Rectangle 7">
            <a:extLst>
              <a:ext uri="{FF2B5EF4-FFF2-40B4-BE49-F238E27FC236}">
                <a16:creationId xmlns:a16="http://schemas.microsoft.com/office/drawing/2014/main" id="{97B4CAA6-7DBC-4091-B991-AAB9E8D332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noProof="1" dirty="0">
                <a:latin typeface="Times New Roman" pitchFamily="18" charset="0"/>
                <a:cs typeface="+mn-ea"/>
              </a:defRPr>
            </a:lvl1pPr>
          </a:lstStyle>
          <a:p>
            <a:fld id="{865FB6B4-12FA-4643-A945-854569E38FAC}" type="slidenum">
              <a:rPr lang="en-US" altLang="zh-CN"/>
              <a:pPr/>
              <a:t>‹#›</a:t>
            </a:fld>
            <a:endParaRPr lang="en-US" altLang="zh-CN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id="{B6DE13D9-AE41-4465-8279-5C7427C8DE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502E636B-B667-4382-8752-AC8117A4CF59}" type="slidenum">
              <a:rPr lang="en-US" altLang="zh-CN" smtClean="0"/>
              <a:pPr/>
              <a:t>18</a:t>
            </a:fld>
            <a:endParaRPr lang="en-US" altLang="zh-CN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7DB6253F-328B-4ED4-B6BA-994999BCAC85}"/>
              </a:ext>
            </a:extLst>
          </p:cNvPr>
          <p:cNvSpPr>
            <a:spLocks noRo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672E0F05-02B2-4C23-87C3-651ABF760D6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8A5FF36-73ED-4236-8182-95788ECF2E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普通天文学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D673F8E-CA79-4A18-8E3F-4423F289F2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2F6DC59-FFD6-4DA0-A921-07E807F080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5EF9CB-2875-4BEF-A0D0-5EAC7C4BFB5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6239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144B03A-BC79-49C5-B70F-D528E1A937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普通天文学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AC067CD-EE3B-4EAD-B199-5B25F7E44F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A5E25EC-BD8F-458A-94D9-F0C0734710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C80940-4F45-40BF-8760-E4F3D257B12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9117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DF45DC7-9792-4877-852C-18ECB0870C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普通天文学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50BA66A-17C8-477C-A9FA-C456B2A233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E5F7708-8CDB-4F4C-B3A5-F1535D4997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A2BCE9-5D05-4ED6-AB75-89ABF80B00F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6681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A9EF70C-2D27-4413-9A75-32EF2EBE6E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普通天文学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217E545-AA91-4BB4-A858-4A69A5A500F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98FB797-2E91-4C95-A053-A29368F0EF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CD828-78A6-4C00-9EC8-E70A4D58FDC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7220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0BBFA8-444C-4499-B55F-CBDCC1B6DB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普通天文学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3BECC8-9B7C-4126-8AAA-4C718728A9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FAB386-9723-4DFF-BB7A-82FF7F074F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E68982-3AA6-4A60-9810-2DB30AD7526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2035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E442FA1-B88A-4134-B35F-EAB6645009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普通天文学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D8B4B9C-A5EA-46B6-ABDC-7C003FA57C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2641F43-9EA4-402E-984B-6B8059C828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36EB8B-D07E-4DA1-AFDA-8C2AF3772E9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2659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A395F9E-624C-4779-A5D1-68EB417135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普通天文学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9FEDE11-8F71-497C-B042-E6FF8D0B09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18D2C3E-96A9-4009-99E0-0F104DB40AF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184902-182D-4CEC-9826-A5EA10E1836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5204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3DFADB8-D73B-4937-92B7-A2A63959C2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普通天文学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C4AECD9-FA02-46E5-B4ED-EAFCDFDDE2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3988991-F306-4CE0-A2EC-ECE6FD84A8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1CEE91-D9D0-4550-90A8-EF08561FF44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111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5D1047-254F-457E-A530-877A49B7FBC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普通天文学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817725-2438-4B90-965C-938E81BEF3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26F6ED-A4E2-4217-A56B-23F6F30DFB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9A5E70-5F8A-4097-9D19-2844DA699F4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0261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E2A43F0-B36A-4E8A-A9CE-D099D78D62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普通天文学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036BD82-BE13-4328-9E52-8C75D55632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DF8948C-C344-4405-B04B-B177C00DA6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4FCAFE-0D41-478C-B280-5AEC10DD6F0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447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9553E52-18F8-4930-8F15-9E632D12E9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普通天文学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545909B-C6A7-498B-9CEF-B0CB61AF6E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5B9C9FD-9953-4F41-AC15-05E09912C6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FE4A7A-1118-4A86-AC37-7C5774960E6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5344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3E5360D-40F7-4A68-A499-07854CCB99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普通天文学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297A286-9DE9-45FB-A660-6517A33A11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D626AAB-3EB9-48C9-8F32-600D6F2396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72A070-38A4-43F8-8072-FCF8E24EE51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0856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6E6608-2445-4F67-9A84-D655609481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普通天文学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39D86A-F7E4-43C0-A5BE-4761B32B30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2087FB-767D-48A8-8475-64F3577427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A21215-B0DE-4B86-BBCD-A8940C46047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5189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F31270-D2A9-4457-8C67-0D0A60732C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普通天文学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F5F4F2-78AE-4D00-B688-4703355973B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201832-2605-4438-B78A-12B3C06190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03CCFD-93B5-4C41-B058-778DCCEEFF0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9234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4CC0428-AD14-4200-92F2-C529EE0250F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A90B1F7-A43A-4475-9BCE-4971BED084A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8244" name="Rectangle 4">
            <a:extLst>
              <a:ext uri="{FF2B5EF4-FFF2-40B4-BE49-F238E27FC236}">
                <a16:creationId xmlns:a16="http://schemas.microsoft.com/office/drawing/2014/main" id="{E1648F45-6A8F-4CB8-92E4-98ACB346D2C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sz="1400" b="1" smtClean="0">
                <a:latin typeface="Arial" charset="0"/>
              </a:defRPr>
            </a:lvl1pPr>
          </a:lstStyle>
          <a:p>
            <a:pPr>
              <a:defRPr/>
            </a:pPr>
            <a:r>
              <a:rPr lang="zh-CN" altLang="en-US"/>
              <a:t>普通天文学</a:t>
            </a:r>
          </a:p>
        </p:txBody>
      </p:sp>
      <p:sp>
        <p:nvSpPr>
          <p:cNvPr id="138245" name="Rectangle 5">
            <a:extLst>
              <a:ext uri="{FF2B5EF4-FFF2-40B4-BE49-F238E27FC236}">
                <a16:creationId xmlns:a16="http://schemas.microsoft.com/office/drawing/2014/main" id="{AA4129A4-4533-4855-A61E-7B98A92CAB5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buFontTx/>
              <a:buNone/>
              <a:defRPr sz="14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8246" name="Rectangle 6">
            <a:extLst>
              <a:ext uri="{FF2B5EF4-FFF2-40B4-BE49-F238E27FC236}">
                <a16:creationId xmlns:a16="http://schemas.microsoft.com/office/drawing/2014/main" id="{AF99DD4F-26B2-40DB-99BB-A60D7628926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noProof="1" dirty="0">
                <a:cs typeface="+mn-ea"/>
              </a:defRPr>
            </a:lvl1pPr>
          </a:lstStyle>
          <a:p>
            <a:fld id="{AC61B44D-CC56-431E-9E28-986DA5F85294}" type="slidenum">
              <a:rPr lang="en-US" altLang="zh-CN"/>
              <a:pPr/>
              <a:t>‹#›</a:t>
            </a:fld>
            <a:endParaRPr lang="en-US" altLang="zh-CN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  <p:sldLayoutId id="2147483660" r:id="rId4"/>
    <p:sldLayoutId id="2147483659" r:id="rId5"/>
    <p:sldLayoutId id="2147483658" r:id="rId6"/>
    <p:sldLayoutId id="2147483657" r:id="rId7"/>
    <p:sldLayoutId id="2147483656" r:id="rId8"/>
    <p:sldLayoutId id="2147483655" r:id="rId9"/>
    <p:sldLayoutId id="2147483654" r:id="rId10"/>
    <p:sldLayoutId id="2147483653" r:id="rId11"/>
    <p:sldLayoutId id="2147483652" r:id="rId12"/>
    <p:sldLayoutId id="2147483651" r:id="rId13"/>
    <p:sldLayoutId id="2147483650" r:id="rId14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rao.edu/intro/galaxies.html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rifle.gsfc.nasa.gov/UIT/Astro1/Astro1_pictures.html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4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4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://antwrp.gsfc.nasa.gov/apod/image/0202/pks1127_xray_opt_big.jpg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ware.ru/db/msg/1163393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http://zh.wikipedia.org/w/index.php?title=1822%E5%B9%B4&amp;variant=zh-cn" TargetMode="External"/><Relationship Id="rId7" Type="http://schemas.openxmlformats.org/officeDocument/2006/relationships/hyperlink" Target="http://zh.wikipedia.org/w/index.php?title=%E5%A4%A9%E7%8E%8B%E6%98%9F&amp;variant=zh-cn" TargetMode="External"/><Relationship Id="rId2" Type="http://schemas.openxmlformats.org/officeDocument/2006/relationships/hyperlink" Target="http://zh.wikipedia.org/w/index.php?title=1738%E5%B9%B4&amp;variant=zh-c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zh.wikipedia.org/w/index.php?title=%E9%9F%B3%E6%A8%82%E5%AE%B6&amp;variant=zh-cn" TargetMode="External"/><Relationship Id="rId5" Type="http://schemas.openxmlformats.org/officeDocument/2006/relationships/hyperlink" Target="http://zh.wikipedia.org/w/index.php?title=%E5%A4%A9%E6%96%87%E5%AD%B8%E5%AE%B6&amp;variant=zh-cn" TargetMode="External"/><Relationship Id="rId4" Type="http://schemas.openxmlformats.org/officeDocument/2006/relationships/hyperlink" Target="http://zh.wikipedia.org/w/index.php?title=%E8%8B%B1%E5%9C%8B&amp;variant=zh-cn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3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日期占位符 3">
            <a:extLst>
              <a:ext uri="{FF2B5EF4-FFF2-40B4-BE49-F238E27FC236}">
                <a16:creationId xmlns:a16="http://schemas.microsoft.com/office/drawing/2014/main" id="{89333801-D8AC-4341-ACF7-6F5348BA95C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4098" name="灯片编号占位符 5">
            <a:extLst>
              <a:ext uri="{FF2B5EF4-FFF2-40B4-BE49-F238E27FC236}">
                <a16:creationId xmlns:a16="http://schemas.microsoft.com/office/drawing/2014/main" id="{8C7CFC18-B8E6-4860-BCE4-20F0A8D8B8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44023DE9-F576-4D0D-9953-9ED5E88619FF}" type="slidenum">
              <a:rPr lang="en-US" altLang="zh-CN" smtClean="0"/>
              <a:pPr/>
              <a:t>1</a:t>
            </a:fld>
            <a:endParaRPr lang="en-US" altLang="zh-CN"/>
          </a:p>
        </p:txBody>
      </p:sp>
      <p:pic>
        <p:nvPicPr>
          <p:cNvPr id="4099" name="Picture 6" descr="824287794">
            <a:extLst>
              <a:ext uri="{FF2B5EF4-FFF2-40B4-BE49-F238E27FC236}">
                <a16:creationId xmlns:a16="http://schemas.microsoft.com/office/drawing/2014/main" id="{0935DD63-8606-448A-A865-0BB999D70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31813"/>
            <a:ext cx="9144000" cy="754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Rectangle 2">
            <a:extLst>
              <a:ext uri="{FF2B5EF4-FFF2-40B4-BE49-F238E27FC236}">
                <a16:creationId xmlns:a16="http://schemas.microsoft.com/office/drawing/2014/main" id="{1C7F4068-A843-49D6-ABDA-5399D2F35C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125538"/>
            <a:ext cx="7772400" cy="1143000"/>
          </a:xfrm>
        </p:spPr>
        <p:txBody>
          <a:bodyPr/>
          <a:lstStyle/>
          <a:p>
            <a:r>
              <a:rPr lang="zh-CN" altLang="en-US" sz="40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第八章 银河系与河外星系</a:t>
            </a:r>
          </a:p>
        </p:txBody>
      </p:sp>
      <p:sp>
        <p:nvSpPr>
          <p:cNvPr id="4101" name="Rectangle 7">
            <a:extLst>
              <a:ext uri="{FF2B5EF4-FFF2-40B4-BE49-F238E27FC236}">
                <a16:creationId xmlns:a16="http://schemas.microsoft.com/office/drawing/2014/main" id="{844B9948-3BE1-4837-B928-8EC7F39F1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5084763"/>
            <a:ext cx="6913562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啊，银河，</a:t>
            </a:r>
          </a:p>
          <a:p>
            <a:r>
              <a:rPr lang="zh-CN" altLang="en-US" sz="20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真象天国的河在缓缓流淌，</a:t>
            </a:r>
          </a:p>
          <a:p>
            <a:r>
              <a:rPr lang="zh-CN" altLang="en-US" sz="20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又如美人的肌肤发着幽光。</a:t>
            </a:r>
          </a:p>
          <a:p>
            <a:r>
              <a:rPr lang="zh-CN" altLang="en-US" sz="20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            </a:t>
            </a:r>
            <a:r>
              <a:rPr lang="en-US" altLang="zh-CN" sz="20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------</a:t>
            </a:r>
            <a:r>
              <a:rPr lang="zh-CN" altLang="en-US" sz="20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归劳默</a:t>
            </a:r>
            <a:r>
              <a:rPr lang="en-US" altLang="zh-CN" sz="2000" b="1">
                <a:solidFill>
                  <a:schemeClr val="bg1"/>
                </a:solidFill>
                <a:latin typeface="宋体" panose="02010600030101010101" pitchFamily="2" charset="-122"/>
                <a:ea typeface="楷体_GB2312" pitchFamily="49" charset="-122"/>
              </a:rPr>
              <a:t>·</a:t>
            </a:r>
            <a:r>
              <a:rPr lang="zh-CN" altLang="en-US" sz="20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阿波里纳瑞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日期占位符 3">
            <a:extLst>
              <a:ext uri="{FF2B5EF4-FFF2-40B4-BE49-F238E27FC236}">
                <a16:creationId xmlns:a16="http://schemas.microsoft.com/office/drawing/2014/main" id="{BB784989-A7C7-460F-A1FD-924127B59AA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13314" name="灯片编号占位符 5">
            <a:extLst>
              <a:ext uri="{FF2B5EF4-FFF2-40B4-BE49-F238E27FC236}">
                <a16:creationId xmlns:a16="http://schemas.microsoft.com/office/drawing/2014/main" id="{8843D3D7-49DD-4558-B812-437897D223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10BE9EE1-CBE3-47F3-A157-A3AA81571C3B}" type="slidenum">
              <a:rPr lang="en-US" altLang="zh-CN" smtClean="0"/>
              <a:pPr/>
              <a:t>10</a:t>
            </a:fld>
            <a:endParaRPr lang="en-US" altLang="zh-CN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55015B8F-FE6B-4640-9726-AEF193DAA3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3850" y="2924175"/>
            <a:ext cx="2447925" cy="17272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800" b="1">
                <a:ea typeface="楷体_GB2312" pitchFamily="49" charset="-122"/>
              </a:rPr>
              <a:t>   </a:t>
            </a:r>
            <a:r>
              <a:rPr lang="zh-CN" altLang="en-US" sz="2800" b="1">
                <a:solidFill>
                  <a:schemeClr val="accent2"/>
                </a:solidFill>
                <a:ea typeface="楷体_GB2312" pitchFamily="49" charset="-122"/>
              </a:rPr>
              <a:t>银河系的</a:t>
            </a:r>
          </a:p>
          <a:p>
            <a:pPr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ea typeface="楷体_GB2312" pitchFamily="49" charset="-122"/>
              </a:rPr>
              <a:t>旋臂的密度波        解释 </a:t>
            </a:r>
          </a:p>
        </p:txBody>
      </p:sp>
      <p:pic>
        <p:nvPicPr>
          <p:cNvPr id="13316" name="Picture 4" descr="2110">
            <a:extLst>
              <a:ext uri="{FF2B5EF4-FFF2-40B4-BE49-F238E27FC236}">
                <a16:creationId xmlns:a16="http://schemas.microsoft.com/office/drawing/2014/main" id="{AFC5059A-8FD7-41FF-87E9-CA895D569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260350"/>
            <a:ext cx="55245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日期占位符 3">
            <a:extLst>
              <a:ext uri="{FF2B5EF4-FFF2-40B4-BE49-F238E27FC236}">
                <a16:creationId xmlns:a16="http://schemas.microsoft.com/office/drawing/2014/main" id="{073F8FAC-AB87-4EE8-9722-0EA4F07071D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14338" name="灯片编号占位符 5">
            <a:extLst>
              <a:ext uri="{FF2B5EF4-FFF2-40B4-BE49-F238E27FC236}">
                <a16:creationId xmlns:a16="http://schemas.microsoft.com/office/drawing/2014/main" id="{2755CAF2-8004-4318-A8B0-0093C97054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F28E3442-0F7C-4F2D-A2BE-20971E3CF97B}" type="slidenum">
              <a:rPr lang="en-US" altLang="zh-CN" smtClean="0"/>
              <a:pPr/>
              <a:t>11</a:t>
            </a:fld>
            <a:endParaRPr lang="en-US" altLang="zh-CN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D66FF527-EC25-43E9-81E3-1AEC517B7B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8175" y="6165850"/>
            <a:ext cx="5761038" cy="549275"/>
          </a:xfrm>
        </p:spPr>
        <p:txBody>
          <a:bodyPr/>
          <a:lstStyle/>
          <a:p>
            <a:r>
              <a:rPr lang="zh-CN" altLang="en-US" sz="2800" b="1">
                <a:ea typeface="楷体_GB2312" pitchFamily="49" charset="-122"/>
              </a:rPr>
              <a:t>银河系的形成</a:t>
            </a:r>
          </a:p>
        </p:txBody>
      </p:sp>
      <p:pic>
        <p:nvPicPr>
          <p:cNvPr id="14340" name="Picture 4" descr="2112">
            <a:extLst>
              <a:ext uri="{FF2B5EF4-FFF2-40B4-BE49-F238E27FC236}">
                <a16:creationId xmlns:a16="http://schemas.microsoft.com/office/drawing/2014/main" id="{423F20A3-E155-4CDF-8B8A-96CAA6817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39700"/>
            <a:ext cx="6335713" cy="609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日期占位符 3">
            <a:extLst>
              <a:ext uri="{FF2B5EF4-FFF2-40B4-BE49-F238E27FC236}">
                <a16:creationId xmlns:a16="http://schemas.microsoft.com/office/drawing/2014/main" id="{9590B0FA-FF9E-413D-ABA6-1434E196FBD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15362" name="灯片编号占位符 5">
            <a:extLst>
              <a:ext uri="{FF2B5EF4-FFF2-40B4-BE49-F238E27FC236}">
                <a16:creationId xmlns:a16="http://schemas.microsoft.com/office/drawing/2014/main" id="{6473D6B4-75A2-4E4C-B8BD-348DD6CF21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7047FD84-4D22-4EB0-99D5-4F832F646B2F}" type="slidenum">
              <a:rPr lang="en-US" altLang="zh-CN" smtClean="0"/>
              <a:pPr/>
              <a:t>12</a:t>
            </a:fld>
            <a:endParaRPr lang="en-US" altLang="zh-CN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1BC5283D-251C-4369-8772-2FDE0FE14B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一、 河外星系的发现</a:t>
            </a:r>
          </a:p>
          <a:p>
            <a:pPr>
              <a:buFontTx/>
              <a:buNone/>
            </a:pP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1750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年，英国教士赖特提出银河是恒星系统。</a:t>
            </a:r>
          </a:p>
          <a:p>
            <a:pPr>
              <a:buFontTx/>
              <a:buNone/>
            </a:pP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1755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年，康德指出旋涡星云的扁平形态是由于转动引起的，它们是和银河类似的</a:t>
            </a:r>
            <a:r>
              <a:rPr lang="zh-CN" altLang="en-US" sz="2800" b="1">
                <a:solidFill>
                  <a:schemeClr val="accent2"/>
                </a:solidFill>
                <a:ea typeface="楷体_GB2312" pitchFamily="49" charset="-122"/>
              </a:rPr>
              <a:t>“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宇宙岛</a:t>
            </a:r>
            <a:r>
              <a:rPr lang="zh-CN" altLang="en-US" sz="2800" b="1">
                <a:solidFill>
                  <a:schemeClr val="accent2"/>
                </a:solidFill>
                <a:ea typeface="楷体_GB2312" pitchFamily="49" charset="-122"/>
              </a:rPr>
              <a:t>”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island universes)</a:t>
            </a:r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819849C9-AA38-41DB-98D0-32DC476FF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549275"/>
            <a:ext cx="3744912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§8.2 </a:t>
            </a:r>
            <a:r>
              <a:rPr lang="zh-CN" altLang="en-US" sz="36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河外</a:t>
            </a:r>
            <a:r>
              <a:rPr lang="zh-CN" altLang="en-GB" sz="36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星系</a:t>
            </a:r>
            <a:endParaRPr lang="zh-CN" altLang="en-US" sz="3600" b="1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5365" name="Picture 5">
            <a:extLst>
              <a:ext uri="{FF2B5EF4-FFF2-40B4-BE49-F238E27FC236}">
                <a16:creationId xmlns:a16="http://schemas.microsoft.com/office/drawing/2014/main" id="{E8D3FE88-F3A2-46E5-BBEB-0E2527CD7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557338"/>
            <a:ext cx="3473450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日期占位符 3">
            <a:extLst>
              <a:ext uri="{FF2B5EF4-FFF2-40B4-BE49-F238E27FC236}">
                <a16:creationId xmlns:a16="http://schemas.microsoft.com/office/drawing/2014/main" id="{90615AA4-4DC3-433C-8066-EEA087E2A4A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16386" name="灯片编号占位符 5">
            <a:extLst>
              <a:ext uri="{FF2B5EF4-FFF2-40B4-BE49-F238E27FC236}">
                <a16:creationId xmlns:a16="http://schemas.microsoft.com/office/drawing/2014/main" id="{EDBF6673-6630-40CA-892F-F9AB65C5E7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730CA7EF-3D78-412B-84C5-3489FE941E76}" type="slidenum">
              <a:rPr lang="en-US" altLang="zh-CN" smtClean="0"/>
              <a:pPr/>
              <a:t>13</a:t>
            </a:fld>
            <a:endParaRPr lang="en-US" altLang="zh-CN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B42ECFA2-CB97-407F-8F18-8C49550664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200" b="1">
                <a:solidFill>
                  <a:schemeClr val="accent2"/>
                </a:solidFill>
                <a:ea typeface="楷体_GB2312" pitchFamily="49" charset="-122"/>
              </a:rPr>
              <a:t>星云的观测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E7ED29DF-F3C1-459D-8298-8FA5AAC9A3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  1781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年法国天文学家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Charles Messier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发表了包含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110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个星云（其中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40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个实际上是星系）的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The Messier Catalogue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1800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年英国天文学家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William Herschel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发表包含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2500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个天体的星表。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1864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John Herschel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发表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The General Catalogue of Nebulae and Clusters of Stars, 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后来演变为包含超过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10,000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个星系的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New General Catalogue.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如仙女星系：</a:t>
            </a:r>
            <a:r>
              <a:rPr lang="en-US" altLang="zh-CN" sz="28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M31, NGC224.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日期占位符 3">
            <a:extLst>
              <a:ext uri="{FF2B5EF4-FFF2-40B4-BE49-F238E27FC236}">
                <a16:creationId xmlns:a16="http://schemas.microsoft.com/office/drawing/2014/main" id="{D4AB792A-9A29-4463-99A5-97FD428F3F0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17410" name="灯片编号占位符 5">
            <a:extLst>
              <a:ext uri="{FF2B5EF4-FFF2-40B4-BE49-F238E27FC236}">
                <a16:creationId xmlns:a16="http://schemas.microsoft.com/office/drawing/2014/main" id="{D0EC4DCD-4A72-4BE5-8579-0BB3E1C949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3070138D-03BF-40D0-B1AF-823ED4945369}" type="slidenum">
              <a:rPr lang="en-US" altLang="zh-CN" smtClean="0"/>
              <a:pPr/>
              <a:t>14</a:t>
            </a:fld>
            <a:endParaRPr lang="en-US" altLang="zh-CN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1BD1AE26-72CE-4324-873D-96AFE57852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>
                <a:latin typeface="楷体_GB2312" pitchFamily="49" charset="-122"/>
                <a:ea typeface="楷体_GB2312" pitchFamily="49" charset="-122"/>
              </a:rPr>
              <a:t>The Great Debate1920</a:t>
            </a:r>
            <a:r>
              <a:rPr lang="zh-CN" altLang="en-US" sz="3200" b="1">
                <a:latin typeface="楷体_GB2312" pitchFamily="49" charset="-122"/>
                <a:ea typeface="楷体_GB2312" pitchFamily="49" charset="-122"/>
              </a:rPr>
              <a:t>年沙普利</a:t>
            </a:r>
            <a:r>
              <a:rPr lang="en-US" altLang="zh-CN" sz="3200" b="1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3200" b="1">
                <a:latin typeface="楷体_GB2312" pitchFamily="49" charset="-122"/>
                <a:ea typeface="楷体_GB2312" pitchFamily="49" charset="-122"/>
              </a:rPr>
              <a:t>柯蒂斯关于宇宙尺度的大辩论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E0E20D0-ACAE-41E4-8E63-E0F18F46B4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辩论焦点</a:t>
            </a:r>
          </a:p>
          <a:p>
            <a:pPr>
              <a:buFontTx/>
              <a:buNone/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(1) </a:t>
            </a:r>
            <a:r>
              <a:rPr lang="en-US" altLang="zh-CN" sz="2800" b="1">
                <a:ea typeface="楷体_GB2312" pitchFamily="49" charset="-122"/>
              </a:rPr>
              <a:t>“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旋涡星云</a:t>
            </a:r>
            <a:r>
              <a:rPr lang="zh-CN" altLang="en-US" sz="2800" b="1">
                <a:ea typeface="楷体_GB2312" pitchFamily="49" charset="-122"/>
              </a:rPr>
              <a:t>”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的距离是多远？</a:t>
            </a:r>
          </a:p>
          <a:p>
            <a:pPr>
              <a:buFontTx/>
              <a:buNone/>
            </a:pP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(2) </a:t>
            </a:r>
            <a:r>
              <a:rPr lang="en-US" altLang="zh-CN" sz="2800" b="1">
                <a:ea typeface="楷体_GB2312" pitchFamily="49" charset="-122"/>
              </a:rPr>
              <a:t>“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旋涡星云</a:t>
            </a:r>
            <a:r>
              <a:rPr lang="zh-CN" altLang="en-US" sz="2800" b="1">
                <a:ea typeface="楷体_GB2312" pitchFamily="49" charset="-122"/>
              </a:rPr>
              <a:t>”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是恒星系统还是气体云？</a:t>
            </a:r>
          </a:p>
        </p:txBody>
      </p:sp>
      <p:pic>
        <p:nvPicPr>
          <p:cNvPr id="17413" name="Picture 4">
            <a:extLst>
              <a:ext uri="{FF2B5EF4-FFF2-40B4-BE49-F238E27FC236}">
                <a16:creationId xmlns:a16="http://schemas.microsoft.com/office/drawing/2014/main" id="{F2150A36-D753-4617-A33E-8D3F854EF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573463"/>
            <a:ext cx="1347788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5">
            <a:extLst>
              <a:ext uri="{FF2B5EF4-FFF2-40B4-BE49-F238E27FC236}">
                <a16:creationId xmlns:a16="http://schemas.microsoft.com/office/drawing/2014/main" id="{1C2CF1CB-20B1-46ED-8121-63EF07DCA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3644900"/>
            <a:ext cx="1347788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Rectangle 6">
            <a:extLst>
              <a:ext uri="{FF2B5EF4-FFF2-40B4-BE49-F238E27FC236}">
                <a16:creationId xmlns:a16="http://schemas.microsoft.com/office/drawing/2014/main" id="{387B8655-B08D-4D02-8689-BB80E1C59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5516563"/>
            <a:ext cx="1885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b="1"/>
              <a:t>Harlow Shapley</a:t>
            </a:r>
          </a:p>
        </p:txBody>
      </p:sp>
      <p:sp>
        <p:nvSpPr>
          <p:cNvPr id="17416" name="Rectangle 7">
            <a:extLst>
              <a:ext uri="{FF2B5EF4-FFF2-40B4-BE49-F238E27FC236}">
                <a16:creationId xmlns:a16="http://schemas.microsoft.com/office/drawing/2014/main" id="{DA366225-4DE1-4D55-9DF4-174E6723C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588" y="5589588"/>
            <a:ext cx="1847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b="1"/>
              <a:t>Heber D. Curtis</a:t>
            </a:r>
          </a:p>
        </p:txBody>
      </p:sp>
      <p:sp>
        <p:nvSpPr>
          <p:cNvPr id="17417" name="Rectangle 8">
            <a:extLst>
              <a:ext uri="{FF2B5EF4-FFF2-40B4-BE49-F238E27FC236}">
                <a16:creationId xmlns:a16="http://schemas.microsoft.com/office/drawing/2014/main" id="{440D65FC-D152-4DE0-978E-4133BF35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3573463"/>
            <a:ext cx="38877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>
                <a:ea typeface="楷体_GB2312" pitchFamily="49" charset="-122"/>
              </a:rPr>
              <a:t>“</a:t>
            </a:r>
            <a:r>
              <a:rPr lang="zh-CN" altLang="en-US" sz="2400" b="1">
                <a:ea typeface="楷体_GB2312" pitchFamily="49" charset="-122"/>
              </a:rPr>
              <a:t>旋涡星云”是银河系内气体云，银河系就是整个宇宙。</a:t>
            </a:r>
          </a:p>
        </p:txBody>
      </p:sp>
      <p:sp>
        <p:nvSpPr>
          <p:cNvPr id="17418" name="Rectangle 9">
            <a:extLst>
              <a:ext uri="{FF2B5EF4-FFF2-40B4-BE49-F238E27FC236}">
                <a16:creationId xmlns:a16="http://schemas.microsoft.com/office/drawing/2014/main" id="{44E78C2A-C1BD-41FC-B54E-EEC6FFB91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775" y="4652963"/>
            <a:ext cx="3744913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ea typeface="楷体_GB2312" pitchFamily="49" charset="-122"/>
              </a:rPr>
              <a:t>宇宙是由无数类似银河系的星系构成的，“旋涡星云”实际上是星系。</a:t>
            </a:r>
          </a:p>
          <a:p>
            <a:endParaRPr lang="en-US" altLang="zh-CN" sz="2400" b="1"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日期占位符 3">
            <a:extLst>
              <a:ext uri="{FF2B5EF4-FFF2-40B4-BE49-F238E27FC236}">
                <a16:creationId xmlns:a16="http://schemas.microsoft.com/office/drawing/2014/main" id="{4F31845C-99E6-466D-8B0F-82782B598EB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18434" name="灯片编号占位符 5">
            <a:extLst>
              <a:ext uri="{FF2B5EF4-FFF2-40B4-BE49-F238E27FC236}">
                <a16:creationId xmlns:a16="http://schemas.microsoft.com/office/drawing/2014/main" id="{337E5BA0-FC94-4A73-9080-9F36A7303C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B8B82461-6F43-486F-AD6C-F16A18826742}" type="slidenum">
              <a:rPr lang="en-US" altLang="zh-CN" smtClean="0"/>
              <a:pPr/>
              <a:t>15</a:t>
            </a:fld>
            <a:endParaRPr lang="en-US" altLang="zh-CN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F0D15848-F3A4-4FA2-9F03-AC8BB2949F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213" y="2205038"/>
            <a:ext cx="7918450" cy="3529012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3600" b="1">
                <a:latin typeface="楷体_GB2312" pitchFamily="49" charset="-122"/>
                <a:ea typeface="楷体_GB2312" pitchFamily="49" charset="-122"/>
              </a:rPr>
              <a:t>哈勃</a:t>
            </a:r>
            <a:r>
              <a:rPr lang="en-US" altLang="zh-CN" sz="3600" b="1">
                <a:latin typeface="楷体_GB2312" pitchFamily="49" charset="-122"/>
                <a:ea typeface="楷体_GB2312" pitchFamily="49" charset="-122"/>
              </a:rPr>
              <a:t>(E. Hubble</a:t>
            </a:r>
            <a:r>
              <a:rPr lang="en-US" altLang="zh-CN" sz="360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3600">
                <a:latin typeface="楷体_GB2312" pitchFamily="49" charset="-122"/>
                <a:ea typeface="楷体_GB2312" pitchFamily="49" charset="-122"/>
              </a:rPr>
              <a:t>：</a:t>
            </a:r>
          </a:p>
          <a:p>
            <a:pPr>
              <a:buFontTx/>
              <a:buNone/>
            </a:pPr>
            <a:r>
              <a:rPr lang="zh-CN" altLang="en-US">
                <a:solidFill>
                  <a:srgbClr val="996600"/>
                </a:solidFill>
                <a:ea typeface="楷体_GB2312" pitchFamily="49" charset="-122"/>
                <a:sym typeface="Wingdings" panose="05000000000000000000" pitchFamily="2" charset="2"/>
              </a:rPr>
              <a:t>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河外星系的存在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      观测仙女座</a:t>
            </a:r>
            <a:r>
              <a:rPr lang="zh-CN" altLang="en-US" sz="2800" b="1">
                <a:ea typeface="楷体_GB2312" pitchFamily="49" charset="-122"/>
              </a:rPr>
              <a:t>“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星云</a:t>
            </a:r>
            <a:r>
              <a:rPr lang="zh-CN" altLang="en-US" sz="2800" b="1">
                <a:ea typeface="楷体_GB2312" pitchFamily="49" charset="-122"/>
              </a:rPr>
              <a:t>”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中的一颗周期约一月的造父变星，发现它距离地球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90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万光年（实际是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200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万光年）。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lang="zh-CN" altLang="en-US" sz="2800" b="1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说明仙女座</a:t>
            </a:r>
            <a:r>
              <a:rPr lang="zh-CN" altLang="en-US" sz="2800" b="1">
                <a:solidFill>
                  <a:srgbClr val="CC0000"/>
                </a:solidFill>
                <a:ea typeface="楷体_GB2312" pitchFamily="49" charset="-122"/>
              </a:rPr>
              <a:t>“</a:t>
            </a:r>
            <a:r>
              <a:rPr lang="zh-CN" altLang="en-US" sz="2800" b="1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星云</a:t>
            </a:r>
            <a:r>
              <a:rPr lang="zh-CN" altLang="en-US" sz="2800" b="1">
                <a:solidFill>
                  <a:srgbClr val="CC0000"/>
                </a:solidFill>
                <a:ea typeface="楷体_GB2312" pitchFamily="49" charset="-122"/>
              </a:rPr>
              <a:t>”</a:t>
            </a:r>
            <a:r>
              <a:rPr lang="zh-CN" altLang="en-US" sz="2800" b="1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在银河系之外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日期占位符 3">
            <a:extLst>
              <a:ext uri="{FF2B5EF4-FFF2-40B4-BE49-F238E27FC236}">
                <a16:creationId xmlns:a16="http://schemas.microsoft.com/office/drawing/2014/main" id="{40EFCF94-E185-4A0C-9F4A-2302FD20F90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19458" name="灯片编号占位符 5">
            <a:extLst>
              <a:ext uri="{FF2B5EF4-FFF2-40B4-BE49-F238E27FC236}">
                <a16:creationId xmlns:a16="http://schemas.microsoft.com/office/drawing/2014/main" id="{1A55791F-1709-45B9-A2FD-179BCEFE35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A753F93F-0827-407F-B26F-960E5DC0814B}" type="slidenum">
              <a:rPr lang="en-US" altLang="zh-CN" smtClean="0"/>
              <a:pPr/>
              <a:t>16</a:t>
            </a:fld>
            <a:endParaRPr lang="en-US" altLang="zh-CN"/>
          </a:p>
        </p:txBody>
      </p:sp>
      <p:pic>
        <p:nvPicPr>
          <p:cNvPr id="19459" name="Picture 4" descr="仙女星系M31">
            <a:extLst>
              <a:ext uri="{FF2B5EF4-FFF2-40B4-BE49-F238E27FC236}">
                <a16:creationId xmlns:a16="http://schemas.microsoft.com/office/drawing/2014/main" id="{A511EF3E-5A30-48EB-B19A-B2CC4E9DA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476250"/>
            <a:ext cx="75723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Rectangle 5">
            <a:extLst>
              <a:ext uri="{FF2B5EF4-FFF2-40B4-BE49-F238E27FC236}">
                <a16:creationId xmlns:a16="http://schemas.microsoft.com/office/drawing/2014/main" id="{D41DBE0D-A5B6-417D-A569-398E4EF29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5805488"/>
            <a:ext cx="2698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Times New Roman" panose="02020603050405020304" pitchFamily="18" charset="0"/>
              </a:rPr>
              <a:t> 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仙女座大星云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-M31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日期占位符 3">
            <a:extLst>
              <a:ext uri="{FF2B5EF4-FFF2-40B4-BE49-F238E27FC236}">
                <a16:creationId xmlns:a16="http://schemas.microsoft.com/office/drawing/2014/main" id="{1E790139-E81F-46DC-8BE0-D222DC0BE98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20482" name="灯片编号占位符 5">
            <a:extLst>
              <a:ext uri="{FF2B5EF4-FFF2-40B4-BE49-F238E27FC236}">
                <a16:creationId xmlns:a16="http://schemas.microsoft.com/office/drawing/2014/main" id="{5EF03E9D-851C-4B3B-8F03-35211029A4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CAB075C7-A691-415E-B435-22B4E3392830}" type="slidenum">
              <a:rPr lang="en-US" altLang="zh-CN" smtClean="0"/>
              <a:pPr/>
              <a:t>17</a:t>
            </a:fld>
            <a:endParaRPr lang="en-US" altLang="zh-CN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811BC151-5F59-4B69-8870-A2A695E640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星系：</a:t>
            </a:r>
          </a:p>
          <a:p>
            <a:pPr>
              <a:buFontTx/>
              <a:buNone/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     由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10</a:t>
            </a:r>
            <a:r>
              <a:rPr lang="en-US" altLang="zh-CN" b="1" baseline="30000">
                <a:latin typeface="楷体_GB2312" pitchFamily="49" charset="-122"/>
                <a:ea typeface="楷体_GB2312" pitchFamily="49" charset="-122"/>
              </a:rPr>
              <a:t>6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到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10</a:t>
            </a:r>
            <a:r>
              <a:rPr lang="en-US" altLang="zh-CN" b="1" baseline="30000">
                <a:latin typeface="楷体_GB2312" pitchFamily="49" charset="-122"/>
                <a:ea typeface="楷体_GB2312" pitchFamily="49" charset="-122"/>
              </a:rPr>
              <a:t>12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颗恒星，星际气体和星际尘埃，暗物质等组成的集合体。它们由于引力的束缚作用而聚集在一起。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日期占位符 1">
            <a:extLst>
              <a:ext uri="{FF2B5EF4-FFF2-40B4-BE49-F238E27FC236}">
                <a16:creationId xmlns:a16="http://schemas.microsoft.com/office/drawing/2014/main" id="{B31159D9-DAA0-4F30-A26E-12518ABED22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21506" name="灯片编号占位符 3">
            <a:extLst>
              <a:ext uri="{FF2B5EF4-FFF2-40B4-BE49-F238E27FC236}">
                <a16:creationId xmlns:a16="http://schemas.microsoft.com/office/drawing/2014/main" id="{99DE16D7-9733-42C9-814F-AC7F1B214D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54A75BEA-2BDE-4581-828A-D58F5C04F9F7}" type="slidenum">
              <a:rPr lang="en-US" altLang="zh-CN" smtClean="0"/>
              <a:pPr/>
              <a:t>18</a:t>
            </a:fld>
            <a:endParaRPr lang="en-US" altLang="zh-CN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76F86A97-40A8-43A9-9133-3196AED58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620713"/>
            <a:ext cx="7772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838200" indent="-838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二、</a:t>
            </a:r>
            <a:r>
              <a:rPr lang="zh-CN" altLang="en-GB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星系的哈勃分类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C6C2E019-BC36-4C41-A07E-B6742EBC6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600200"/>
            <a:ext cx="7772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根据星系形态的不同，哈勃首先提出星系可以分为</a:t>
            </a:r>
            <a:r>
              <a:rPr lang="zh-CN" altLang="en-US" sz="2400" b="1" u="sng">
                <a:latin typeface="Times New Roman" panose="02020603050405020304" pitchFamily="18" charset="0"/>
                <a:ea typeface="楷体_GB2312" pitchFamily="49" charset="-122"/>
              </a:rPr>
              <a:t>椭圆星系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lang="zh-CN" altLang="en-US" sz="2400" b="1" u="sng">
                <a:latin typeface="Times New Roman" panose="02020603050405020304" pitchFamily="18" charset="0"/>
                <a:ea typeface="楷体_GB2312" pitchFamily="49" charset="-122"/>
              </a:rPr>
              <a:t>透镜状星系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lang="zh-CN" altLang="en-US" sz="2400" b="1" u="sng">
                <a:latin typeface="Times New Roman" panose="02020603050405020304" pitchFamily="18" charset="0"/>
                <a:ea typeface="楷体_GB2312" pitchFamily="49" charset="-122"/>
              </a:rPr>
              <a:t>旋涡星系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lang="zh-CN" altLang="en-US" sz="2400" b="1" u="sng">
                <a:latin typeface="Times New Roman" panose="02020603050405020304" pitchFamily="18" charset="0"/>
                <a:ea typeface="楷体_GB2312" pitchFamily="49" charset="-122"/>
              </a:rPr>
              <a:t>棒旋星系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和</a:t>
            </a:r>
            <a:r>
              <a:rPr lang="zh-CN" altLang="en-US" sz="2400" b="1" u="sng">
                <a:latin typeface="Times New Roman" panose="02020603050405020304" pitchFamily="18" charset="0"/>
                <a:ea typeface="楷体_GB2312" pitchFamily="49" charset="-122"/>
              </a:rPr>
              <a:t>不规则星系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5</a:t>
            </a: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种类型，称为</a:t>
            </a:r>
            <a:r>
              <a:rPr lang="zh-CN" altLang="en-GB" sz="2400" b="1">
                <a:latin typeface="Times New Roman" panose="02020603050405020304" pitchFamily="18" charset="0"/>
                <a:ea typeface="楷体_GB2312" pitchFamily="49" charset="-122"/>
              </a:rPr>
              <a:t>哈勃分类。</a:t>
            </a:r>
            <a:r>
              <a:rPr lang="zh-CN" altLang="en-US" b="1">
                <a:latin typeface="Times New Roman" panose="02020603050405020304" pitchFamily="18" charset="0"/>
                <a:ea typeface="楷体_GB2312" pitchFamily="49" charset="-122"/>
              </a:rPr>
              <a:t>  </a:t>
            </a:r>
          </a:p>
        </p:txBody>
      </p:sp>
      <p:sp>
        <p:nvSpPr>
          <p:cNvPr id="12292" name="Text Box 4">
            <a:extLst>
              <a:ext uri="{FF2B5EF4-FFF2-40B4-BE49-F238E27FC236}">
                <a16:creationId xmlns:a16="http://schemas.microsoft.com/office/drawing/2014/main" id="{1D5A4802-5A10-4F54-A953-C6A1474A5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5867400"/>
            <a:ext cx="243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GB" sz="2400">
                <a:latin typeface="Times New Roman" panose="02020603050405020304" pitchFamily="18" charset="0"/>
                <a:ea typeface="楷体_GB2312" pitchFamily="49" charset="-122"/>
              </a:rPr>
              <a:t>哈勃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音叉图</a:t>
            </a:r>
          </a:p>
        </p:txBody>
      </p:sp>
      <p:pic>
        <p:nvPicPr>
          <p:cNvPr id="12293" name="Picture 5" descr="BG15FG09">
            <a:extLst>
              <a:ext uri="{FF2B5EF4-FFF2-40B4-BE49-F238E27FC236}">
                <a16:creationId xmlns:a16="http://schemas.microsoft.com/office/drawing/2014/main" id="{CD9ACAD7-B688-4390-9F10-C29818838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3"/>
          <a:stretch>
            <a:fillRect/>
          </a:stretch>
        </p:blipFill>
        <p:spPr bwMode="auto">
          <a:xfrm>
            <a:off x="1066800" y="2971800"/>
            <a:ext cx="7391400" cy="289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  <p:bldP spid="1229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日期占位符 3">
            <a:extLst>
              <a:ext uri="{FF2B5EF4-FFF2-40B4-BE49-F238E27FC236}">
                <a16:creationId xmlns:a16="http://schemas.microsoft.com/office/drawing/2014/main" id="{D843889F-147B-422D-B208-DB7E43A6B57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23554" name="灯片编号占位符 5">
            <a:extLst>
              <a:ext uri="{FF2B5EF4-FFF2-40B4-BE49-F238E27FC236}">
                <a16:creationId xmlns:a16="http://schemas.microsoft.com/office/drawing/2014/main" id="{24518E89-B42F-4B1B-95DF-D4DC338AF2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4A5FB7F6-92EB-489E-A068-2D668947435A}" type="slidenum">
              <a:rPr lang="en-US" altLang="zh-CN" smtClean="0"/>
              <a:pPr/>
              <a:t>19</a:t>
            </a:fld>
            <a:endParaRPr lang="en-US" altLang="zh-CN"/>
          </a:p>
        </p:txBody>
      </p:sp>
      <p:pic>
        <p:nvPicPr>
          <p:cNvPr id="23555" name="Picture 4" descr="[m87.jpg]">
            <a:extLst>
              <a:ext uri="{FF2B5EF4-FFF2-40B4-BE49-F238E27FC236}">
                <a16:creationId xmlns:a16="http://schemas.microsoft.com/office/drawing/2014/main" id="{FB077838-E03D-485E-87F0-E05DA70C6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628775"/>
            <a:ext cx="3114675" cy="414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 Box 5">
            <a:extLst>
              <a:ext uri="{FF2B5EF4-FFF2-40B4-BE49-F238E27FC236}">
                <a16:creationId xmlns:a16="http://schemas.microsoft.com/office/drawing/2014/main" id="{4DC30CFA-81D8-40EA-BCC2-AC5B40D44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5805488"/>
            <a:ext cx="16097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tx2"/>
                </a:solidFill>
              </a:rPr>
              <a:t>E1 –M87</a:t>
            </a:r>
          </a:p>
        </p:txBody>
      </p:sp>
      <p:pic>
        <p:nvPicPr>
          <p:cNvPr id="23557" name="Picture 6" descr="[M59, NOAO]">
            <a:extLst>
              <a:ext uri="{FF2B5EF4-FFF2-40B4-BE49-F238E27FC236}">
                <a16:creationId xmlns:a16="http://schemas.microsoft.com/office/drawing/2014/main" id="{394D5782-A304-4DFA-B826-FF5A11C52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188913"/>
            <a:ext cx="3384550" cy="277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 Box 7">
            <a:extLst>
              <a:ext uri="{FF2B5EF4-FFF2-40B4-BE49-F238E27FC236}">
                <a16:creationId xmlns:a16="http://schemas.microsoft.com/office/drawing/2014/main" id="{3FB136DD-BE53-440C-A9C8-F71C0230C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3262313"/>
            <a:ext cx="16097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tx2"/>
                </a:solidFill>
              </a:rPr>
              <a:t>E5 –M59</a:t>
            </a:r>
          </a:p>
        </p:txBody>
      </p:sp>
      <p:pic>
        <p:nvPicPr>
          <p:cNvPr id="23559" name="Picture 8" descr="n3377_lJ">
            <a:extLst>
              <a:ext uri="{FF2B5EF4-FFF2-40B4-BE49-F238E27FC236}">
                <a16:creationId xmlns:a16="http://schemas.microsoft.com/office/drawing/2014/main" id="{0FA1EA8F-B12D-4CCA-B981-50F834491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2997200"/>
            <a:ext cx="3348037" cy="334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0" name="Text Box 9">
            <a:extLst>
              <a:ext uri="{FF2B5EF4-FFF2-40B4-BE49-F238E27FC236}">
                <a16:creationId xmlns:a16="http://schemas.microsoft.com/office/drawing/2014/main" id="{CDF6FA65-FAAE-4544-BF0B-7A95AD9ED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6327775"/>
            <a:ext cx="25987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chemeClr val="tx2"/>
                </a:solidFill>
              </a:rPr>
              <a:t>E6 –NGC 3377</a:t>
            </a:r>
          </a:p>
        </p:txBody>
      </p:sp>
      <p:sp>
        <p:nvSpPr>
          <p:cNvPr id="23561" name="Rectangle 11">
            <a:extLst>
              <a:ext uri="{FF2B5EF4-FFF2-40B4-BE49-F238E27FC236}">
                <a16:creationId xmlns:a16="http://schemas.microsoft.com/office/drawing/2014/main" id="{266C427D-646E-46A8-9678-153587468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836613"/>
            <a:ext cx="2484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1.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椭圆星系（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E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）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内容占位符 2">
            <a:extLst>
              <a:ext uri="{FF2B5EF4-FFF2-40B4-BE49-F238E27FC236}">
                <a16:creationId xmlns:a16="http://schemas.microsoft.com/office/drawing/2014/main" id="{2DDDA628-48DA-4D5B-8869-1FFFDF6E8A6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</a:pPr>
            <a:r>
              <a:rPr lang="zh-CN" altLang="zh-CN" sz="3200" b="1">
                <a:solidFill>
                  <a:srgbClr val="000000"/>
                </a:solidFill>
                <a:latin typeface="楷体_GB2312" pitchFamily="49" charset="-122"/>
              </a:rPr>
              <a:t>银河简介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3200" b="1">
                <a:solidFill>
                  <a:srgbClr val="000000"/>
                </a:solidFill>
                <a:ea typeface="楷体_GB2312" pitchFamily="49" charset="-122"/>
              </a:rPr>
              <a:t>1.</a:t>
            </a:r>
            <a:r>
              <a:rPr lang="zh-CN" altLang="en-US" sz="3200" b="1">
                <a:solidFill>
                  <a:srgbClr val="000000"/>
                </a:solidFill>
                <a:ea typeface="楷体_GB2312" pitchFamily="49" charset="-122"/>
              </a:rPr>
              <a:t>银河系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3200" b="1">
                <a:solidFill>
                  <a:srgbClr val="000000"/>
                </a:solidFill>
                <a:ea typeface="楷体_GB2312" pitchFamily="49" charset="-122"/>
              </a:rPr>
              <a:t>2.</a:t>
            </a:r>
            <a:r>
              <a:rPr lang="zh-CN" altLang="en-US" sz="3200" b="1">
                <a:solidFill>
                  <a:srgbClr val="000000"/>
                </a:solidFill>
                <a:ea typeface="楷体_GB2312" pitchFamily="49" charset="-122"/>
              </a:rPr>
              <a:t>河外星系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3200" b="1">
                <a:solidFill>
                  <a:srgbClr val="000000"/>
                </a:solidFill>
                <a:ea typeface="楷体_GB2312" pitchFamily="49" charset="-122"/>
              </a:rPr>
              <a:t>3.</a:t>
            </a:r>
            <a:r>
              <a:rPr lang="zh-CN" altLang="en-US" sz="3200" b="1">
                <a:solidFill>
                  <a:srgbClr val="000000"/>
                </a:solidFill>
                <a:ea typeface="楷体_GB2312" pitchFamily="49" charset="-122"/>
              </a:rPr>
              <a:t>活动星系</a:t>
            </a:r>
          </a:p>
          <a:p>
            <a:pPr eaLnBrk="0" hangingPunct="0">
              <a:spcBef>
                <a:spcPct val="20000"/>
              </a:spcBef>
            </a:pPr>
            <a:r>
              <a:rPr lang="en-US" altLang="zh-CN" sz="3200" b="1">
                <a:solidFill>
                  <a:srgbClr val="000000"/>
                </a:solidFill>
                <a:ea typeface="楷体_GB2312" pitchFamily="49" charset="-122"/>
              </a:rPr>
              <a:t>4.</a:t>
            </a:r>
            <a:r>
              <a:rPr lang="zh-CN" altLang="en-US" sz="3200" b="1">
                <a:solidFill>
                  <a:srgbClr val="000000"/>
                </a:solidFill>
                <a:ea typeface="楷体_GB2312" pitchFamily="49" charset="-122"/>
              </a:rPr>
              <a:t>星系集团</a:t>
            </a:r>
            <a:endParaRPr lang="zh-CN" altLang="en-US" sz="3200" b="1">
              <a:solidFill>
                <a:srgbClr val="000000"/>
              </a:solidFill>
              <a:ea typeface="楷体_GB2312" pitchFamily="49" charset="-122"/>
              <a:sym typeface="Arial" panose="020B0604020202020204" pitchFamily="34" charset="0"/>
            </a:endParaRPr>
          </a:p>
          <a:p>
            <a:pPr eaLnBrk="0" hangingPunct="0">
              <a:spcBef>
                <a:spcPct val="20000"/>
              </a:spcBef>
            </a:pPr>
            <a:r>
              <a:rPr lang="zh-CN" altLang="en-US" sz="3200" b="1">
                <a:solidFill>
                  <a:srgbClr val="000000"/>
                </a:solidFill>
                <a:latin typeface="楷体_GB2312" pitchFamily="49" charset="-122"/>
                <a:sym typeface="Arial" panose="020B0604020202020204" pitchFamily="34" charset="0"/>
              </a:rPr>
              <a:t>练习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日期占位符 3">
            <a:extLst>
              <a:ext uri="{FF2B5EF4-FFF2-40B4-BE49-F238E27FC236}">
                <a16:creationId xmlns:a16="http://schemas.microsoft.com/office/drawing/2014/main" id="{0607254D-A8FD-4878-BFA7-BB6D5763406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24578" name="灯片编号占位符 5">
            <a:extLst>
              <a:ext uri="{FF2B5EF4-FFF2-40B4-BE49-F238E27FC236}">
                <a16:creationId xmlns:a16="http://schemas.microsoft.com/office/drawing/2014/main" id="{38649EBC-E7FA-4FFF-B832-1F0158FED3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CEE17562-DB8C-4E19-B448-3771CED637B8}" type="slidenum">
              <a:rPr lang="en-US" altLang="zh-CN" smtClean="0"/>
              <a:pPr/>
              <a:t>20</a:t>
            </a:fld>
            <a:endParaRPr lang="en-US" altLang="zh-CN"/>
          </a:p>
        </p:txBody>
      </p:sp>
      <p:pic>
        <p:nvPicPr>
          <p:cNvPr id="24579" name="Picture 4">
            <a:extLst>
              <a:ext uri="{FF2B5EF4-FFF2-40B4-BE49-F238E27FC236}">
                <a16:creationId xmlns:a16="http://schemas.microsoft.com/office/drawing/2014/main" id="{6DB38491-DA7E-4E94-9060-B3238DA7FC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2275" y="1268413"/>
            <a:ext cx="5448300" cy="4294187"/>
          </a:xfrm>
        </p:spPr>
      </p:pic>
      <p:sp>
        <p:nvSpPr>
          <p:cNvPr id="24580" name="Text Box 7">
            <a:extLst>
              <a:ext uri="{FF2B5EF4-FFF2-40B4-BE49-F238E27FC236}">
                <a16:creationId xmlns:a16="http://schemas.microsoft.com/office/drawing/2014/main" id="{00B0778A-50C8-4F98-ACE6-059E0D778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5857875"/>
            <a:ext cx="2317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GB" sz="2800">
                <a:ea typeface="楷体_GB2312" pitchFamily="49" charset="-122"/>
              </a:rPr>
              <a:t>侧视旋涡星系</a:t>
            </a:r>
            <a:endParaRPr lang="zh-CN" altLang="en-US" sz="2800">
              <a:ea typeface="楷体_GB2312" pitchFamily="49" charset="-122"/>
            </a:endParaRPr>
          </a:p>
        </p:txBody>
      </p:sp>
      <p:sp>
        <p:nvSpPr>
          <p:cNvPr id="24581" name="Rectangle 8">
            <a:extLst>
              <a:ext uri="{FF2B5EF4-FFF2-40B4-BE49-F238E27FC236}">
                <a16:creationId xmlns:a16="http://schemas.microsoft.com/office/drawing/2014/main" id="{529833AA-8BE0-42CA-A0E9-45529EBA3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549275"/>
            <a:ext cx="280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旋涡星系</a:t>
            </a:r>
            <a:r>
              <a:rPr lang="zh-CN" altLang="en-US" sz="2400" b="1"/>
              <a:t>（</a:t>
            </a:r>
            <a:r>
              <a:rPr lang="en-US" altLang="zh-CN" sz="2400" b="1"/>
              <a:t>S</a:t>
            </a:r>
            <a:r>
              <a:rPr lang="zh-CN" altLang="en-US" sz="2400" b="1"/>
              <a:t>）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日期占位符 4">
            <a:extLst>
              <a:ext uri="{FF2B5EF4-FFF2-40B4-BE49-F238E27FC236}">
                <a16:creationId xmlns:a16="http://schemas.microsoft.com/office/drawing/2014/main" id="{CBC2C703-AF13-444C-9754-BB79265CAEC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25602" name="灯片编号占位符 6">
            <a:extLst>
              <a:ext uri="{FF2B5EF4-FFF2-40B4-BE49-F238E27FC236}">
                <a16:creationId xmlns:a16="http://schemas.microsoft.com/office/drawing/2014/main" id="{03F1C778-26C5-4A5B-B05F-B8DD9CE080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010EB492-7B50-4001-AD85-E41C28EDA514}" type="slidenum">
              <a:rPr lang="en-US" altLang="zh-CN" smtClean="0"/>
              <a:pPr/>
              <a:t>21</a:t>
            </a:fld>
            <a:endParaRPr lang="en-US" altLang="zh-CN"/>
          </a:p>
        </p:txBody>
      </p:sp>
      <p:pic>
        <p:nvPicPr>
          <p:cNvPr id="25603" name="Picture 4" descr="ngc1232">
            <a:extLst>
              <a:ext uri="{FF2B5EF4-FFF2-40B4-BE49-F238E27FC236}">
                <a16:creationId xmlns:a16="http://schemas.microsoft.com/office/drawing/2014/main" id="{1ECE6457-DC27-4924-94F4-9F895408E66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650" y="1341438"/>
            <a:ext cx="3767138" cy="3630612"/>
          </a:xfrm>
        </p:spPr>
      </p:pic>
      <p:sp>
        <p:nvSpPr>
          <p:cNvPr id="25604" name="Text Box 7">
            <a:extLst>
              <a:ext uri="{FF2B5EF4-FFF2-40B4-BE49-F238E27FC236}">
                <a16:creationId xmlns:a16="http://schemas.microsoft.com/office/drawing/2014/main" id="{81B4F0AA-DAFA-40EC-B479-A910A0730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334000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</a:rPr>
              <a:t>NGC 1232</a:t>
            </a:r>
          </a:p>
        </p:txBody>
      </p:sp>
      <p:pic>
        <p:nvPicPr>
          <p:cNvPr id="25605" name="Picture 8" descr="ngc891">
            <a:extLst>
              <a:ext uri="{FF2B5EF4-FFF2-40B4-BE49-F238E27FC236}">
                <a16:creationId xmlns:a16="http://schemas.microsoft.com/office/drawing/2014/main" id="{4C1C8424-CCDE-4E26-AC70-499A90589F2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2363" y="1341438"/>
            <a:ext cx="3600450" cy="3600450"/>
          </a:xfrm>
        </p:spPr>
      </p:pic>
      <p:sp>
        <p:nvSpPr>
          <p:cNvPr id="25606" name="Text Box 11">
            <a:extLst>
              <a:ext uri="{FF2B5EF4-FFF2-40B4-BE49-F238E27FC236}">
                <a16:creationId xmlns:a16="http://schemas.microsoft.com/office/drawing/2014/main" id="{7824D0C9-4E5E-4611-9E1E-3B472BEFF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5334000"/>
            <a:ext cx="358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</a:rPr>
              <a:t>NGC 891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日期占位符 3">
            <a:extLst>
              <a:ext uri="{FF2B5EF4-FFF2-40B4-BE49-F238E27FC236}">
                <a16:creationId xmlns:a16="http://schemas.microsoft.com/office/drawing/2014/main" id="{17886A56-7A45-4BFA-ADF0-C4A912334D6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26626" name="灯片编号占位符 5">
            <a:extLst>
              <a:ext uri="{FF2B5EF4-FFF2-40B4-BE49-F238E27FC236}">
                <a16:creationId xmlns:a16="http://schemas.microsoft.com/office/drawing/2014/main" id="{DD90FD3E-5B05-45F1-A23C-A9E8B7EA72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7153405B-E3FE-4646-85EE-7E08B13B7F20}" type="slidenum">
              <a:rPr lang="en-US" altLang="zh-CN" smtClean="0"/>
              <a:pPr/>
              <a:t>22</a:t>
            </a:fld>
            <a:endParaRPr lang="en-US" altLang="zh-CN"/>
          </a:p>
        </p:txBody>
      </p:sp>
      <p:pic>
        <p:nvPicPr>
          <p:cNvPr id="26627" name="Picture 4" descr="草帽星系">
            <a:extLst>
              <a:ext uri="{FF2B5EF4-FFF2-40B4-BE49-F238E27FC236}">
                <a16:creationId xmlns:a16="http://schemas.microsoft.com/office/drawing/2014/main" id="{2F443990-BD4C-46EB-B8CF-69EE71C21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620713"/>
            <a:ext cx="6769100" cy="511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5">
            <a:extLst>
              <a:ext uri="{FF2B5EF4-FFF2-40B4-BE49-F238E27FC236}">
                <a16:creationId xmlns:a16="http://schemas.microsoft.com/office/drawing/2014/main" id="{578C8601-5A6A-454A-B989-EE7833607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213" y="5856288"/>
            <a:ext cx="294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草帽星系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M104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Sa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）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日期占位符 3">
            <a:extLst>
              <a:ext uri="{FF2B5EF4-FFF2-40B4-BE49-F238E27FC236}">
                <a16:creationId xmlns:a16="http://schemas.microsoft.com/office/drawing/2014/main" id="{A8F6534D-B251-4CB3-A122-C12BCB0335D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27650" name="灯片编号占位符 5">
            <a:extLst>
              <a:ext uri="{FF2B5EF4-FFF2-40B4-BE49-F238E27FC236}">
                <a16:creationId xmlns:a16="http://schemas.microsoft.com/office/drawing/2014/main" id="{489A234D-2587-4730-B974-12BE2E9F14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E8109B5C-15DC-4331-896B-45E15DE288A6}" type="slidenum">
              <a:rPr lang="en-US" altLang="zh-CN" smtClean="0"/>
              <a:pPr/>
              <a:t>23</a:t>
            </a:fld>
            <a:endParaRPr lang="en-US" altLang="zh-CN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0770ABB8-FF67-4A29-895E-6F8F63AA46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zh-CN" altLang="en-US">
                <a:ea typeface="楷体_GB2312" pitchFamily="49" charset="-122"/>
              </a:rPr>
              <a:t>不同波段的旋涡星系</a:t>
            </a:r>
            <a:r>
              <a:rPr lang="en-US" altLang="zh-CN">
                <a:ea typeface="楷体_GB2312" pitchFamily="49" charset="-122"/>
              </a:rPr>
              <a:t>M81</a:t>
            </a:r>
          </a:p>
        </p:txBody>
      </p:sp>
      <p:pic>
        <p:nvPicPr>
          <p:cNvPr id="27652" name="Picture 4" descr="m81dss">
            <a:extLst>
              <a:ext uri="{FF2B5EF4-FFF2-40B4-BE49-F238E27FC236}">
                <a16:creationId xmlns:a16="http://schemas.microsoft.com/office/drawing/2014/main" id="{3E8C89E2-4AB9-4990-8D0E-40135EB05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19200"/>
            <a:ext cx="2057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5" descr="m81iras12">
            <a:extLst>
              <a:ext uri="{FF2B5EF4-FFF2-40B4-BE49-F238E27FC236}">
                <a16:creationId xmlns:a16="http://schemas.microsoft.com/office/drawing/2014/main" id="{94046B4E-0E65-4247-9797-54283043D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219200"/>
            <a:ext cx="2057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6" descr="m81iras60">
            <a:extLst>
              <a:ext uri="{FF2B5EF4-FFF2-40B4-BE49-F238E27FC236}">
                <a16:creationId xmlns:a16="http://schemas.microsoft.com/office/drawing/2014/main" id="{5DAD85D3-63DE-4188-BAA6-C73913B24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219200"/>
            <a:ext cx="2057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7" descr="m81x">
            <a:extLst>
              <a:ext uri="{FF2B5EF4-FFF2-40B4-BE49-F238E27FC236}">
                <a16:creationId xmlns:a16="http://schemas.microsoft.com/office/drawing/2014/main" id="{BCC85326-68C1-4329-97DC-F8458FE4F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60800"/>
            <a:ext cx="2057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Picture 8" descr="m81uv">
            <a:hlinkClick r:id="rId6"/>
            <a:extLst>
              <a:ext uri="{FF2B5EF4-FFF2-40B4-BE49-F238E27FC236}">
                <a16:creationId xmlns:a16="http://schemas.microsoft.com/office/drawing/2014/main" id="{08A2713F-52AC-4907-83E9-5272F5B78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860800"/>
            <a:ext cx="2057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Picture 9" descr="m81vla">
            <a:hlinkClick r:id="rId8"/>
            <a:extLst>
              <a:ext uri="{FF2B5EF4-FFF2-40B4-BE49-F238E27FC236}">
                <a16:creationId xmlns:a16="http://schemas.microsoft.com/office/drawing/2014/main" id="{B23FCF7D-E658-4037-BFFF-7D5B0E7AB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860800"/>
            <a:ext cx="2057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8" name="Text Box 10">
            <a:extLst>
              <a:ext uri="{FF2B5EF4-FFF2-40B4-BE49-F238E27FC236}">
                <a16:creationId xmlns:a16="http://schemas.microsoft.com/office/drawing/2014/main" id="{641EFBA5-F21C-4FBC-A928-A64D360E33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2766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         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光学                           中红外                           远红外</a:t>
            </a:r>
          </a:p>
        </p:txBody>
      </p:sp>
      <p:sp>
        <p:nvSpPr>
          <p:cNvPr id="27659" name="Text Box 11">
            <a:extLst>
              <a:ext uri="{FF2B5EF4-FFF2-40B4-BE49-F238E27FC236}">
                <a16:creationId xmlns:a16="http://schemas.microsoft.com/office/drawing/2014/main" id="{29B17D50-BC1C-474D-AB96-C56697445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6092825"/>
            <a:ext cx="769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ea typeface="楷体_GB2312" pitchFamily="49" charset="-122"/>
              </a:rPr>
              <a:t>        X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射线                            紫外                            射电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日期占位符 3">
            <a:extLst>
              <a:ext uri="{FF2B5EF4-FFF2-40B4-BE49-F238E27FC236}">
                <a16:creationId xmlns:a16="http://schemas.microsoft.com/office/drawing/2014/main" id="{E0558EBC-F1C9-4D98-8C44-E3802B8BD790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28674" name="灯片编号占位符 5">
            <a:extLst>
              <a:ext uri="{FF2B5EF4-FFF2-40B4-BE49-F238E27FC236}">
                <a16:creationId xmlns:a16="http://schemas.microsoft.com/office/drawing/2014/main" id="{8151E9CC-64C7-4120-9418-39D113A325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68428305-26F5-40EC-B12E-B6B9DF2C6EF0}" type="slidenum">
              <a:rPr lang="en-US" altLang="zh-CN" smtClean="0"/>
              <a:pPr/>
              <a:t>24</a:t>
            </a:fld>
            <a:endParaRPr lang="en-US" altLang="zh-CN"/>
          </a:p>
        </p:txBody>
      </p:sp>
      <p:pic>
        <p:nvPicPr>
          <p:cNvPr id="28675" name="Picture 4" descr="NGC 4138 (Star-forming S0 Galaxy)">
            <a:extLst>
              <a:ext uri="{FF2B5EF4-FFF2-40B4-BE49-F238E27FC236}">
                <a16:creationId xmlns:a16="http://schemas.microsoft.com/office/drawing/2014/main" id="{43908C6E-1CB5-4A04-8368-162513029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908050"/>
            <a:ext cx="8675688" cy="433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3" name="Text Box 5">
            <a:extLst>
              <a:ext uri="{FF2B5EF4-FFF2-40B4-BE49-F238E27FC236}">
                <a16:creationId xmlns:a16="http://schemas.microsoft.com/office/drawing/2014/main" id="{8B95E8B3-4896-4236-8D41-02CF49541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5589588"/>
            <a:ext cx="22367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b="1"/>
              <a:t> S0 Galaxy</a:t>
            </a:r>
          </a:p>
        </p:txBody>
      </p:sp>
      <p:sp>
        <p:nvSpPr>
          <p:cNvPr id="28677" name="Rectangle 7">
            <a:extLst>
              <a:ext uri="{FF2B5EF4-FFF2-40B4-BE49-F238E27FC236}">
                <a16:creationId xmlns:a16="http://schemas.microsoft.com/office/drawing/2014/main" id="{C2F73D38-CD2C-4A7A-AD7E-3BF58E0A0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260350"/>
            <a:ext cx="34559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3.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透镜状星系（</a:t>
            </a:r>
            <a:r>
              <a:rPr lang="en-US" altLang="zh-CN" sz="2400" b="1"/>
              <a:t>S0</a:t>
            </a:r>
            <a:r>
              <a:rPr lang="zh-CN" altLang="en-US" sz="2400" b="1"/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日期占位符 3">
            <a:extLst>
              <a:ext uri="{FF2B5EF4-FFF2-40B4-BE49-F238E27FC236}">
                <a16:creationId xmlns:a16="http://schemas.microsoft.com/office/drawing/2014/main" id="{A51A9059-8BA7-4F55-8584-6B1041F9DF2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29698" name="灯片编号占位符 5">
            <a:extLst>
              <a:ext uri="{FF2B5EF4-FFF2-40B4-BE49-F238E27FC236}">
                <a16:creationId xmlns:a16="http://schemas.microsoft.com/office/drawing/2014/main" id="{A55802EE-A7A9-4A4C-93A1-6EFE55D730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564DBFF1-65CA-43E5-8212-0F2DBFA436EC}" type="slidenum">
              <a:rPr lang="en-US" altLang="zh-CN" smtClean="0"/>
              <a:pPr/>
              <a:t>25</a:t>
            </a:fld>
            <a:endParaRPr lang="en-US" altLang="zh-CN"/>
          </a:p>
        </p:txBody>
      </p:sp>
      <p:pic>
        <p:nvPicPr>
          <p:cNvPr id="29699" name="Picture 4">
            <a:extLst>
              <a:ext uri="{FF2B5EF4-FFF2-40B4-BE49-F238E27FC236}">
                <a16:creationId xmlns:a16="http://schemas.microsoft.com/office/drawing/2014/main" id="{0C4EA9DD-930D-4E1A-B0E8-D9070B611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35"/>
          <a:stretch>
            <a:fillRect/>
          </a:stretch>
        </p:blipFill>
        <p:spPr bwMode="auto">
          <a:xfrm>
            <a:off x="1143000" y="914400"/>
            <a:ext cx="3733800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5">
            <a:extLst>
              <a:ext uri="{FF2B5EF4-FFF2-40B4-BE49-F238E27FC236}">
                <a16:creationId xmlns:a16="http://schemas.microsoft.com/office/drawing/2014/main" id="{8191F2BD-8228-4686-8653-5FBE4D8A9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7" r="35413"/>
          <a:stretch>
            <a:fillRect/>
          </a:stretch>
        </p:blipFill>
        <p:spPr bwMode="auto">
          <a:xfrm>
            <a:off x="5029200" y="914400"/>
            <a:ext cx="3048000" cy="268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6">
            <a:extLst>
              <a:ext uri="{FF2B5EF4-FFF2-40B4-BE49-F238E27FC236}">
                <a16:creationId xmlns:a16="http://schemas.microsoft.com/office/drawing/2014/main" id="{7B4C90D2-74EE-45A8-A374-B518E182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7"/>
          <a:stretch>
            <a:fillRect/>
          </a:stretch>
        </p:blipFill>
        <p:spPr bwMode="auto">
          <a:xfrm>
            <a:off x="2895600" y="3810000"/>
            <a:ext cx="3743325" cy="259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Rectangle 7">
            <a:extLst>
              <a:ext uri="{FF2B5EF4-FFF2-40B4-BE49-F238E27FC236}">
                <a16:creationId xmlns:a16="http://schemas.microsoft.com/office/drawing/2014/main" id="{BE2D840E-E971-46DD-A340-47B15B652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425450"/>
            <a:ext cx="3311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4.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棒旋星系（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SB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）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日期占位符 3">
            <a:extLst>
              <a:ext uri="{FF2B5EF4-FFF2-40B4-BE49-F238E27FC236}">
                <a16:creationId xmlns:a16="http://schemas.microsoft.com/office/drawing/2014/main" id="{2047D79B-9237-48D6-A5C8-597488EC576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30722" name="灯片编号占位符 5">
            <a:extLst>
              <a:ext uri="{FF2B5EF4-FFF2-40B4-BE49-F238E27FC236}">
                <a16:creationId xmlns:a16="http://schemas.microsoft.com/office/drawing/2014/main" id="{54B4D185-EB69-4FE9-9CCA-8F9B77CC67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6F33DFE6-DAD6-415D-BBC5-7B1C683D133A}" type="slidenum">
              <a:rPr lang="en-US" altLang="zh-CN" smtClean="0"/>
              <a:pPr/>
              <a:t>26</a:t>
            </a:fld>
            <a:endParaRPr lang="en-US" altLang="zh-CN"/>
          </a:p>
        </p:txBody>
      </p:sp>
      <p:pic>
        <p:nvPicPr>
          <p:cNvPr id="30723" name="Picture 4" descr="ngc2363(irr)">
            <a:extLst>
              <a:ext uri="{FF2B5EF4-FFF2-40B4-BE49-F238E27FC236}">
                <a16:creationId xmlns:a16="http://schemas.microsoft.com/office/drawing/2014/main" id="{49A98E88-E27F-487D-B24B-B86D50C5B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981075"/>
            <a:ext cx="7620000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 Box 5">
            <a:extLst>
              <a:ext uri="{FF2B5EF4-FFF2-40B4-BE49-F238E27FC236}">
                <a16:creationId xmlns:a16="http://schemas.microsoft.com/office/drawing/2014/main" id="{5A0282F5-1607-4750-A0CD-506223029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4525" y="5988050"/>
            <a:ext cx="41243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zh-CN" sz="3200" b="1"/>
          </a:p>
        </p:txBody>
      </p:sp>
      <p:sp>
        <p:nvSpPr>
          <p:cNvPr id="30725" name="Text Box 6">
            <a:extLst>
              <a:ext uri="{FF2B5EF4-FFF2-40B4-BE49-F238E27FC236}">
                <a16:creationId xmlns:a16="http://schemas.microsoft.com/office/drawing/2014/main" id="{D287E34B-DD47-4569-AD72-4F25DB60F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6092825"/>
            <a:ext cx="30448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/>
              <a:t>NGC2363(irr)</a:t>
            </a:r>
          </a:p>
        </p:txBody>
      </p:sp>
      <p:sp>
        <p:nvSpPr>
          <p:cNvPr id="30726" name="Rectangle 7">
            <a:extLst>
              <a:ext uri="{FF2B5EF4-FFF2-40B4-BE49-F238E27FC236}">
                <a16:creationId xmlns:a16="http://schemas.microsoft.com/office/drawing/2014/main" id="{8D401CCF-079A-4F71-9391-710D8BF22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404813"/>
            <a:ext cx="309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5.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不规则星系（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irr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）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日期占位符 3">
            <a:extLst>
              <a:ext uri="{FF2B5EF4-FFF2-40B4-BE49-F238E27FC236}">
                <a16:creationId xmlns:a16="http://schemas.microsoft.com/office/drawing/2014/main" id="{0419F665-E6DF-4240-91ED-6516A77C49F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31746" name="灯片编号占位符 5">
            <a:extLst>
              <a:ext uri="{FF2B5EF4-FFF2-40B4-BE49-F238E27FC236}">
                <a16:creationId xmlns:a16="http://schemas.microsoft.com/office/drawing/2014/main" id="{00CF1F95-63F0-46C7-890D-52ED6331E9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0DBED3A3-1885-4538-B489-252DE34F6F33}" type="slidenum">
              <a:rPr lang="en-US" altLang="zh-CN" smtClean="0"/>
              <a:pPr/>
              <a:t>27</a:t>
            </a:fld>
            <a:endParaRPr lang="en-US" altLang="zh-CN"/>
          </a:p>
        </p:txBody>
      </p:sp>
      <p:graphicFrame>
        <p:nvGraphicFramePr>
          <p:cNvPr id="75817" name="Group 41">
            <a:extLst>
              <a:ext uri="{FF2B5EF4-FFF2-40B4-BE49-F238E27FC236}">
                <a16:creationId xmlns:a16="http://schemas.microsoft.com/office/drawing/2014/main" id="{7A9120CD-3863-4C2D-8A6C-CB7B1F49667D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323850" y="260350"/>
          <a:ext cx="8569325" cy="5853113"/>
        </p:xfrm>
        <a:graphic>
          <a:graphicData uri="http://schemas.openxmlformats.org/drawingml/2006/table">
            <a:tbl>
              <a:tblPr/>
              <a:tblGrid>
                <a:gridCol w="319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9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2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7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旋涡/棒旋星系 (</a:t>
                      </a:r>
                      <a:r>
                        <a:rPr kumimoji="0" lang="en-GB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S, SB)</a:t>
                      </a: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 </a:t>
                      </a:r>
                      <a:endParaRPr kumimoji="0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椭圆星系 (</a:t>
                      </a:r>
                      <a:r>
                        <a:rPr kumimoji="0" lang="en-GB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E)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_GB2312" pitchFamily="49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不规则星系</a:t>
                      </a:r>
                      <a:r>
                        <a:rPr kumimoji="0" lang="zh-CN" altLang="en-GB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(</a:t>
                      </a:r>
                      <a:r>
                        <a:rPr kumimoji="0" lang="en-GB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I</a:t>
                      </a: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rr</a:t>
                      </a:r>
                      <a:r>
                        <a:rPr kumimoji="0" lang="en-GB" altLang="zh-CN" sz="22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)</a:t>
                      </a:r>
                      <a:endParaRPr kumimoji="0" lang="en-US" altLang="zh-CN" sz="2200" b="1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_GB2312" pitchFamily="49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83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由恒星和气体构成的扁盘（包含旋臂和核球）和星系晕。棒旋星系的核心有棒状结构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_GB2312" pitchFamily="49" charset="-122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球形或椭球形，除中心核区外无其他结构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_GB2312" pitchFamily="49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无明显结构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_GB2312" pitchFamily="49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31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盘包含年轻和年老的恒星，晕只有年老的恒星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_GB2312" pitchFamily="49" charset="-122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只有年老的恒星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_GB2312" pitchFamily="49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包含年轻和年老的恒星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_GB2312" pitchFamily="49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28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盘包含大量气体和尘埃，晕中的气体和尘埃很少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_GB2312" pitchFamily="49" charset="-122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没有或很少气体和尘埃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_GB2312" pitchFamily="49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富含气体和尘埃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_GB2312" pitchFamily="49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旋臂中有恒星形成过程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_GB2312" pitchFamily="49" charset="-122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近10</a:t>
                      </a:r>
                      <a:r>
                        <a:rPr kumimoji="0" lang="zh-CN" altLang="en-GB" sz="22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10</a:t>
                      </a:r>
                      <a:r>
                        <a:rPr kumimoji="0" lang="zh-CN" altLang="en-GB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 </a:t>
                      </a: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yr</a:t>
                      </a: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没有明显的</a:t>
                      </a:r>
                      <a:r>
                        <a:rPr kumimoji="0" lang="zh-CN" altLang="en-GB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恒星形成过程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_GB2312" pitchFamily="49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强烈的恒星形成过程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_GB2312" pitchFamily="49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99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盘中的恒星和气体绕星系核心作圆轨道运动， 晕中的恒星绕绕星系核心作无规则轨道运动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_GB2312" pitchFamily="49" charset="-122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恒星绕绕星系核心作无规则轨道运动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_GB2312" pitchFamily="49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恒星和气体作无规则运动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_GB2312" pitchFamily="49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日期占位符 3">
            <a:extLst>
              <a:ext uri="{FF2B5EF4-FFF2-40B4-BE49-F238E27FC236}">
                <a16:creationId xmlns:a16="http://schemas.microsoft.com/office/drawing/2014/main" id="{B13B855A-1754-4D9F-8DAE-84D1F1F6899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32770" name="灯片编号占位符 5">
            <a:extLst>
              <a:ext uri="{FF2B5EF4-FFF2-40B4-BE49-F238E27FC236}">
                <a16:creationId xmlns:a16="http://schemas.microsoft.com/office/drawing/2014/main" id="{1CFD4B07-EC2B-41CF-AFC0-9DC663AB96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F360FA3A-0B02-45E2-B4C6-4ECD9157FCBF}" type="slidenum">
              <a:rPr lang="en-US" altLang="zh-CN" smtClean="0"/>
              <a:pPr/>
              <a:t>28</a:t>
            </a:fld>
            <a:endParaRPr lang="en-US" altLang="zh-CN"/>
          </a:p>
        </p:txBody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29D5213A-263F-49C3-8250-D21BE4A16F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213" y="1341438"/>
            <a:ext cx="7772400" cy="432117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3600">
                <a:solidFill>
                  <a:srgbClr val="996600"/>
                </a:solidFill>
                <a:ea typeface="楷体_GB2312" pitchFamily="49" charset="-122"/>
                <a:sym typeface="Wingdings" panose="05000000000000000000" pitchFamily="2" charset="2"/>
              </a:rPr>
              <a:t></a:t>
            </a:r>
            <a:r>
              <a:rPr lang="en-US" altLang="zh-CN" sz="4200"/>
              <a:t> 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1929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年，哈勃根据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24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颗已知距离和谱线红移的旋涡星系，确定河外星系的视向速度和距离之间有线性关系：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           </a:t>
            </a:r>
            <a:r>
              <a:rPr lang="en-US" altLang="zh-CN" sz="2800" b="1" i="1">
                <a:latin typeface="楷体_GB2312" pitchFamily="49" charset="-122"/>
                <a:ea typeface="楷体_GB2312" pitchFamily="49" charset="-122"/>
              </a:rPr>
              <a:t>V</a:t>
            </a:r>
            <a:r>
              <a:rPr lang="zh-CN" altLang="en-US" sz="2800" b="1" i="1">
                <a:latin typeface="楷体_GB2312" pitchFamily="49" charset="-122"/>
                <a:ea typeface="楷体_GB2312" pitchFamily="49" charset="-122"/>
              </a:rPr>
              <a:t>＝</a:t>
            </a:r>
            <a:r>
              <a:rPr lang="en-US" altLang="zh-CN" sz="2800" b="1" i="1">
                <a:latin typeface="楷体_GB2312" pitchFamily="49" charset="-122"/>
                <a:ea typeface="楷体_GB2312" pitchFamily="49" charset="-122"/>
              </a:rPr>
              <a:t>HD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（哈勃定律）</a:t>
            </a:r>
          </a:p>
          <a:p>
            <a:pPr>
              <a:buFontTx/>
              <a:buNone/>
            </a:pPr>
            <a:r>
              <a:rPr lang="zh-CN" altLang="en-US" sz="2800"/>
              <a:t>    </a:t>
            </a:r>
            <a:r>
              <a:rPr lang="en-US" altLang="en-US" sz="2800" b="1">
                <a:latin typeface="楷体_GB2312" pitchFamily="49" charset="-122"/>
                <a:ea typeface="楷体_GB2312" pitchFamily="49" charset="-122"/>
              </a:rPr>
              <a:t>其中哈勃常数</a:t>
            </a:r>
            <a:r>
              <a:rPr lang="en-US" altLang="en-US" sz="2800" b="1" i="1">
                <a:latin typeface="楷体_GB2312" pitchFamily="49" charset="-122"/>
                <a:ea typeface="楷体_GB2312" pitchFamily="49" charset="-122"/>
              </a:rPr>
              <a:t>H</a:t>
            </a:r>
            <a:r>
              <a:rPr lang="en-US" altLang="en-US" sz="2800" b="1">
                <a:latin typeface="楷体_GB2312" pitchFamily="49" charset="-122"/>
                <a:ea typeface="楷体_GB2312" pitchFamily="49" charset="-122"/>
              </a:rPr>
              <a:t>＝72±7 kms-1Mpc-1</a:t>
            </a:r>
            <a:r>
              <a:rPr lang="en-US" altLang="zh-CN" sz="2800"/>
              <a:t>          </a:t>
            </a:r>
          </a:p>
          <a:p>
            <a:pPr>
              <a:buFontTx/>
              <a:buNone/>
            </a:pPr>
            <a:r>
              <a:rPr lang="en-US" altLang="zh-CN" sz="2800" b="1">
                <a:solidFill>
                  <a:srgbClr val="CC0000"/>
                </a:solidFill>
                <a:ea typeface="楷体_GB2312" pitchFamily="49" charset="-122"/>
              </a:rPr>
              <a:t>    </a:t>
            </a:r>
            <a:r>
              <a:rPr lang="zh-CN" altLang="en-US" sz="2800" b="1">
                <a:solidFill>
                  <a:srgbClr val="CC0000"/>
                </a:solidFill>
                <a:ea typeface="楷体_GB2312" pitchFamily="49" charset="-122"/>
              </a:rPr>
              <a:t>宇宙中的星系都在以最高可达几分之一光速的巨大速度相互分离。即，宇宙是膨胀的</a:t>
            </a:r>
          </a:p>
          <a:p>
            <a:pPr>
              <a:buFontTx/>
              <a:buNone/>
            </a:pPr>
            <a:endParaRPr lang="zh-CN" altLang="en-US" sz="2800">
              <a:solidFill>
                <a:srgbClr val="CC0000"/>
              </a:solidFill>
            </a:endParaRPr>
          </a:p>
          <a:p>
            <a:endParaRPr lang="en-US" altLang="zh-CN" sz="2800"/>
          </a:p>
        </p:txBody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8B2D0D46-FAB7-4A1E-A8EC-D114E514B1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38200" indent="-838200" algn="l"/>
            <a:r>
              <a:rPr lang="zh-CN" altLang="en-US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三、 </a:t>
            </a:r>
            <a:r>
              <a:rPr lang="zh-CN" altLang="en-GB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星系的红移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日期占位符 3">
            <a:extLst>
              <a:ext uri="{FF2B5EF4-FFF2-40B4-BE49-F238E27FC236}">
                <a16:creationId xmlns:a16="http://schemas.microsoft.com/office/drawing/2014/main" id="{03740BBF-0A9E-4DDC-91F1-8CC790CA02D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33794" name="灯片编号占位符 5">
            <a:extLst>
              <a:ext uri="{FF2B5EF4-FFF2-40B4-BE49-F238E27FC236}">
                <a16:creationId xmlns:a16="http://schemas.microsoft.com/office/drawing/2014/main" id="{AD07B546-407A-4877-B2C2-CE7E7A150D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7F784FA0-4798-4F87-866C-D9C7FDA3A4F7}" type="slidenum">
              <a:rPr lang="en-US" altLang="zh-CN" smtClean="0"/>
              <a:pPr/>
              <a:t>29</a:t>
            </a:fld>
            <a:endParaRPr lang="en-US" altLang="zh-CN"/>
          </a:p>
        </p:txBody>
      </p:sp>
      <p:pic>
        <p:nvPicPr>
          <p:cNvPr id="33795" name="Picture 4" descr="hubble0">
            <a:extLst>
              <a:ext uri="{FF2B5EF4-FFF2-40B4-BE49-F238E27FC236}">
                <a16:creationId xmlns:a16="http://schemas.microsoft.com/office/drawing/2014/main" id="{11106B3D-AE7B-4A12-BDD0-075684ED90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1550" y="1268413"/>
            <a:ext cx="6472238" cy="44831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日期占位符 3">
            <a:extLst>
              <a:ext uri="{FF2B5EF4-FFF2-40B4-BE49-F238E27FC236}">
                <a16:creationId xmlns:a16="http://schemas.microsoft.com/office/drawing/2014/main" id="{59E9B018-4A8C-457D-A02B-2ADC96F30F8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6146" name="灯片编号占位符 5">
            <a:extLst>
              <a:ext uri="{FF2B5EF4-FFF2-40B4-BE49-F238E27FC236}">
                <a16:creationId xmlns:a16="http://schemas.microsoft.com/office/drawing/2014/main" id="{B5903821-818B-4944-BF15-14AEF471C6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EA98C045-4EDA-457A-B703-9F2C3631A2FD}" type="slidenum">
              <a:rPr lang="en-US" altLang="zh-CN" smtClean="0"/>
              <a:pPr/>
              <a:t>3</a:t>
            </a:fld>
            <a:endParaRPr lang="en-US" altLang="zh-CN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0C9201A0-4312-4D03-8537-F698C00812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E093A135-891B-48EE-9BFC-4130CF1341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149" name="Rectangle 4">
            <a:extLst>
              <a:ext uri="{FF2B5EF4-FFF2-40B4-BE49-F238E27FC236}">
                <a16:creationId xmlns:a16="http://schemas.microsoft.com/office/drawing/2014/main" id="{76C169D8-BF46-4722-8F59-B40420D47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575" y="6237288"/>
            <a:ext cx="24860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zh-CN" altLang="en-US" b="1"/>
              <a:t>布赖斯峡谷上空的银河</a:t>
            </a:r>
          </a:p>
        </p:txBody>
      </p:sp>
      <p:pic>
        <p:nvPicPr>
          <p:cNvPr id="6150" name="Picture 5" descr="xin_2695da97cb314f0cb09fc52fcaaf7a1f_mwbryce_cooper">
            <a:extLst>
              <a:ext uri="{FF2B5EF4-FFF2-40B4-BE49-F238E27FC236}">
                <a16:creationId xmlns:a16="http://schemas.microsoft.com/office/drawing/2014/main" id="{41159CA9-FBFB-4779-BEB5-63EE455E2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日期占位符 3">
            <a:extLst>
              <a:ext uri="{FF2B5EF4-FFF2-40B4-BE49-F238E27FC236}">
                <a16:creationId xmlns:a16="http://schemas.microsoft.com/office/drawing/2014/main" id="{356122BC-B4B0-4E43-9D30-FE8A7DC43EC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34818" name="灯片编号占位符 5">
            <a:extLst>
              <a:ext uri="{FF2B5EF4-FFF2-40B4-BE49-F238E27FC236}">
                <a16:creationId xmlns:a16="http://schemas.microsoft.com/office/drawing/2014/main" id="{7C8402DD-6711-462D-A36B-F2970C1894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7F108D16-4C47-43C3-BE58-B33EE2EE91AC}" type="slidenum">
              <a:rPr lang="en-US" altLang="zh-CN" smtClean="0"/>
              <a:pPr/>
              <a:t>30</a:t>
            </a:fld>
            <a:endParaRPr lang="en-US" altLang="zh-CN"/>
          </a:p>
        </p:txBody>
      </p:sp>
      <p:pic>
        <p:nvPicPr>
          <p:cNvPr id="34819" name="Picture 4" descr="hubble1936">
            <a:extLst>
              <a:ext uri="{FF2B5EF4-FFF2-40B4-BE49-F238E27FC236}">
                <a16:creationId xmlns:a16="http://schemas.microsoft.com/office/drawing/2014/main" id="{49DD7749-9950-472E-9460-6A6172F3BA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6013" y="1052513"/>
            <a:ext cx="6854825" cy="4467225"/>
          </a:xfrm>
        </p:spPr>
      </p:pic>
      <p:sp>
        <p:nvSpPr>
          <p:cNvPr id="34820" name="Text Box 7">
            <a:extLst>
              <a:ext uri="{FF2B5EF4-FFF2-40B4-BE49-F238E27FC236}">
                <a16:creationId xmlns:a16="http://schemas.microsoft.com/office/drawing/2014/main" id="{34C43E9B-5CF7-497D-8940-E5326D42D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5661025"/>
            <a:ext cx="6229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ea typeface="楷体_GB2312" pitchFamily="49" charset="-122"/>
              </a:rPr>
              <a:t>星系越远，视向速度（退行速度）越大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日期占位符 3">
            <a:extLst>
              <a:ext uri="{FF2B5EF4-FFF2-40B4-BE49-F238E27FC236}">
                <a16:creationId xmlns:a16="http://schemas.microsoft.com/office/drawing/2014/main" id="{B37C497C-8C59-4300-8F4F-9464DB55A26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35842" name="灯片编号占位符 5">
            <a:extLst>
              <a:ext uri="{FF2B5EF4-FFF2-40B4-BE49-F238E27FC236}">
                <a16:creationId xmlns:a16="http://schemas.microsoft.com/office/drawing/2014/main" id="{7C4CC809-AB87-459A-A3FF-0D73B29364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BB5D8B45-1F0C-4CD8-B3A8-4F77DBDD5850}" type="slidenum">
              <a:rPr lang="en-US" altLang="zh-CN" smtClean="0"/>
              <a:pPr/>
              <a:t>31</a:t>
            </a:fld>
            <a:endParaRPr lang="en-US" altLang="zh-CN"/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69933A5A-4913-4CB2-A8EF-1105EF6224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213" y="836613"/>
            <a:ext cx="7773987" cy="403225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996600"/>
                </a:solidFill>
                <a:ea typeface="楷体_GB2312" pitchFamily="49" charset="-122"/>
                <a:sym typeface="Wingdings" panose="05000000000000000000" pitchFamily="2" charset="2"/>
              </a:rPr>
              <a:t>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1842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年，奥地利物理学家多普勒发现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4000" b="1">
                <a:latin typeface="宋体" panose="02010600030101010101" pitchFamily="2" charset="-122"/>
              </a:rPr>
              <a:t>   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波源和观测者的相对运动会使观测到的波的频率发生变化，这种现象称为多普勒效应。</a:t>
            </a:r>
          </a:p>
          <a:p>
            <a:pPr>
              <a:buFont typeface="Wingdings" panose="05000000000000000000" pitchFamily="2" charset="2"/>
              <a:buChar char="l"/>
            </a:pP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996600"/>
                </a:solidFill>
                <a:ea typeface="楷体_GB2312" pitchFamily="49" charset="-122"/>
                <a:sym typeface="Wingdings" panose="05000000000000000000" pitchFamily="2" charset="2"/>
              </a:rPr>
              <a:t>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由于多普勒效应产生的红移即多普勒红移</a:t>
            </a:r>
          </a:p>
          <a:p>
            <a:endParaRPr lang="zh-CN" altLang="en-US" b="1">
              <a:latin typeface="楷体_GB2312" pitchFamily="49" charset="-122"/>
              <a:ea typeface="楷体_GB2312" pitchFamily="49" charset="-122"/>
            </a:endParaRPr>
          </a:p>
          <a:p>
            <a:endParaRPr lang="en-US" altLang="zh-CN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日期占位符 4">
            <a:extLst>
              <a:ext uri="{FF2B5EF4-FFF2-40B4-BE49-F238E27FC236}">
                <a16:creationId xmlns:a16="http://schemas.microsoft.com/office/drawing/2014/main" id="{41E113E3-DAF9-4BF6-A57E-D773FE06704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36866" name="灯片编号占位符 6">
            <a:extLst>
              <a:ext uri="{FF2B5EF4-FFF2-40B4-BE49-F238E27FC236}">
                <a16:creationId xmlns:a16="http://schemas.microsoft.com/office/drawing/2014/main" id="{FCFD4FFD-094A-4B7D-9971-37E0C8972A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1CD14BBA-2050-4B3B-9599-C64287243978}" type="slidenum">
              <a:rPr lang="en-US" altLang="zh-CN" smtClean="0"/>
              <a:pPr/>
              <a:t>32</a:t>
            </a:fld>
            <a:endParaRPr lang="en-US" altLang="zh-CN"/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1984DEE7-3989-4AB7-9EE0-764CD9BC354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981075"/>
            <a:ext cx="7918450" cy="51149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996600"/>
                </a:solidFill>
                <a:ea typeface="楷体_GB2312" pitchFamily="49" charset="-122"/>
                <a:sym typeface="Wingdings" panose="05000000000000000000" pitchFamily="2" charset="2"/>
              </a:rPr>
              <a:t>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在多普勒红移时，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3600" b="1">
                <a:latin typeface="宋体" panose="02010600030101010101" pitchFamily="2" charset="-122"/>
              </a:rPr>
              <a:t>            </a:t>
            </a:r>
            <a:r>
              <a:rPr lang="en-US" altLang="zh-CN" sz="3600" b="1">
                <a:latin typeface="楷体_GB2312" pitchFamily="49" charset="-122"/>
                <a:ea typeface="楷体_GB2312" pitchFamily="49" charset="-122"/>
              </a:rPr>
              <a:t>z</a:t>
            </a:r>
            <a:r>
              <a:rPr lang="zh-CN" altLang="en-US" sz="3600" b="1">
                <a:latin typeface="楷体_GB2312" pitchFamily="49" charset="-122"/>
                <a:ea typeface="楷体_GB2312" pitchFamily="49" charset="-122"/>
              </a:rPr>
              <a:t>＝</a:t>
            </a:r>
            <a:r>
              <a:rPr lang="zh-CN" altLang="en-US" sz="36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</a:t>
            </a:r>
            <a:r>
              <a:rPr lang="en-US" altLang="zh-CN" sz="36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/</a:t>
            </a:r>
            <a:r>
              <a:rPr lang="en-US" altLang="zh-CN" sz="3600" b="1" baseline="-2500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0</a:t>
            </a:r>
            <a:r>
              <a:rPr lang="en-US" altLang="zh-CN" sz="36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=v/c  </a:t>
            </a:r>
            <a:r>
              <a:rPr lang="en-US" altLang="zh-CN" sz="3600" b="1">
                <a:latin typeface="宋体" panose="02010600030101010101" pitchFamily="2" charset="-122"/>
              </a:rPr>
              <a:t>(v&lt;&lt;c)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>
                <a:latin typeface="宋体" panose="02010600030101010101" pitchFamily="2" charset="-122"/>
              </a:rPr>
              <a:t>      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其中，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v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是源相对与观测者在视线方向上的速度，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c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是光速</a:t>
            </a:r>
          </a:p>
          <a:p>
            <a:pPr>
              <a:buFont typeface="Wingdings" panose="05000000000000000000" pitchFamily="2" charset="2"/>
              <a:buNone/>
            </a:pPr>
            <a:endParaRPr lang="zh-CN" altLang="en-US" b="1">
              <a:latin typeface="楷体_GB2312" pitchFamily="49" charset="-122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996600"/>
                </a:solidFill>
                <a:ea typeface="楷体_GB2312" pitchFamily="49" charset="-122"/>
                <a:sym typeface="Wingdings" panose="05000000000000000000" pitchFamily="2" charset="2"/>
              </a:rPr>
              <a:t></a:t>
            </a:r>
            <a:r>
              <a:rPr lang="zh-CN" altLang="en-US" b="1">
                <a:latin typeface="宋体" panose="02010600030101010101" pitchFamily="2" charset="-122"/>
              </a:rPr>
              <a:t> 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狭义相对论中，</a:t>
            </a:r>
          </a:p>
          <a:p>
            <a:pPr>
              <a:buFont typeface="Wingdings" panose="05000000000000000000" pitchFamily="2" charset="2"/>
              <a:buChar char="Ø"/>
            </a:pPr>
            <a:endParaRPr lang="zh-CN" altLang="en-US" b="1">
              <a:latin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endParaRPr lang="zh-CN" altLang="en-US"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endParaRPr lang="en-US" altLang="zh-CN" sz="2800"/>
          </a:p>
        </p:txBody>
      </p:sp>
      <p:graphicFrame>
        <p:nvGraphicFramePr>
          <p:cNvPr id="82948" name="Object 4">
            <a:extLst>
              <a:ext uri="{FF2B5EF4-FFF2-40B4-BE49-F238E27FC236}">
                <a16:creationId xmlns:a16="http://schemas.microsoft.com/office/drawing/2014/main" id="{C0007E6B-D4A4-49B7-90A9-507817D7AAAF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2894013" y="4538663"/>
          <a:ext cx="4041775" cy="134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9" r:id="rId3" imgW="1308985" imgH="419599" progId="Equation.3">
                  <p:embed/>
                </p:oleObj>
              </mc:Choice>
              <mc:Fallback>
                <p:oleObj r:id="rId3" imgW="1308985" imgH="419599" progId="Equation.3">
                  <p:embed/>
                  <p:pic>
                    <p:nvPicPr>
                      <p:cNvPr id="0" name="Object 4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4013" y="4538663"/>
                        <a:ext cx="4041775" cy="1344612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日期占位符 3">
            <a:extLst>
              <a:ext uri="{FF2B5EF4-FFF2-40B4-BE49-F238E27FC236}">
                <a16:creationId xmlns:a16="http://schemas.microsoft.com/office/drawing/2014/main" id="{8A2100D6-4136-4348-BC9B-DD405296DEF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37890" name="灯片编号占位符 5">
            <a:extLst>
              <a:ext uri="{FF2B5EF4-FFF2-40B4-BE49-F238E27FC236}">
                <a16:creationId xmlns:a16="http://schemas.microsoft.com/office/drawing/2014/main" id="{5B3E4275-9E01-47E6-BAE0-E2DED9EBC0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589B264B-A6D3-400C-96D9-83D9CCCF1A9E}" type="slidenum">
              <a:rPr lang="en-US" altLang="zh-CN" smtClean="0"/>
              <a:pPr/>
              <a:t>33</a:t>
            </a:fld>
            <a:endParaRPr lang="en-US" altLang="zh-CN"/>
          </a:p>
        </p:txBody>
      </p:sp>
      <p:graphicFrame>
        <p:nvGraphicFramePr>
          <p:cNvPr id="37891" name="Object 4">
            <a:extLst>
              <a:ext uri="{FF2B5EF4-FFF2-40B4-BE49-F238E27FC236}">
                <a16:creationId xmlns:a16="http://schemas.microsoft.com/office/drawing/2014/main" id="{CF80CF55-FF3E-40D8-9258-7A0B5D23AE9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627313" y="404813"/>
          <a:ext cx="4892675" cy="557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2" r:id="rId3" imgW="3409524" imgH="3885714" progId="Paint.Picture">
                  <p:embed/>
                </p:oleObj>
              </mc:Choice>
              <mc:Fallback>
                <p:oleObj r:id="rId3" imgW="3409524" imgH="3885714" progId="Paint.Picture">
                  <p:embed/>
                  <p:pic>
                    <p:nvPicPr>
                      <p:cNvPr id="0" name="Object 4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404813"/>
                        <a:ext cx="4892675" cy="5576887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日期占位符 3">
            <a:extLst>
              <a:ext uri="{FF2B5EF4-FFF2-40B4-BE49-F238E27FC236}">
                <a16:creationId xmlns:a16="http://schemas.microsoft.com/office/drawing/2014/main" id="{7B474D98-AB07-4234-80DB-5C05BB30F3C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38914" name="灯片编号占位符 5">
            <a:extLst>
              <a:ext uri="{FF2B5EF4-FFF2-40B4-BE49-F238E27FC236}">
                <a16:creationId xmlns:a16="http://schemas.microsoft.com/office/drawing/2014/main" id="{9EE883CE-CBDF-49AB-A8EC-4FADFE1B95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1A884F7D-8D59-42AA-987D-E11AD934A463}" type="slidenum">
              <a:rPr lang="en-US" altLang="zh-CN" smtClean="0"/>
              <a:pPr/>
              <a:t>34</a:t>
            </a:fld>
            <a:endParaRPr lang="en-US" altLang="zh-CN"/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231D880F-4F6C-4932-A367-DD2FC7B1FA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213" y="692150"/>
            <a:ext cx="7848600" cy="5545138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996600"/>
                </a:solidFill>
                <a:ea typeface="楷体_GB2312" pitchFamily="49" charset="-122"/>
                <a:sym typeface="Wingdings" panose="05000000000000000000" pitchFamily="2" charset="2"/>
              </a:rPr>
              <a:t>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根据哈勃定律，河外天体的退行速度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            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v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＝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HD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则宇宙学红移（</a:t>
            </a:r>
            <a:r>
              <a:rPr lang="zh-CN" altLang="en-US" b="1">
                <a:ea typeface="楷体_GB2312" pitchFamily="49" charset="-122"/>
              </a:rPr>
              <a:t>由宇宙膨胀引起的星系的谱线红移）</a:t>
            </a:r>
            <a:endParaRPr lang="zh-CN" altLang="en-US" b="1">
              <a:latin typeface="楷体_GB2312" pitchFamily="49" charset="-122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        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z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＝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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/</a:t>
            </a:r>
            <a:r>
              <a:rPr lang="en-US" altLang="zh-CN" b="1" baseline="-2500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0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=v/c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＝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HD/c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   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b="1">
              <a:latin typeface="楷体_GB2312" pitchFamily="49" charset="-122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因此宇宙学红移正比与天体的距离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D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，天体越远，红移越大。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可利用红移哈勃关系测量遥远的星系和星系团的距离。</a:t>
            </a:r>
            <a:r>
              <a:rPr lang="zh-CN" altLang="en-US" b="1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  <a:hlinkClick r:id="rId2" action="ppaction://hlinksldjump"/>
              </a:rPr>
              <a:t>附：测定天体距离的方法</a:t>
            </a:r>
            <a:endParaRPr lang="zh-CN" altLang="en-US" b="1">
              <a:solidFill>
                <a:srgbClr val="CC0000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zh-CN" altLang="en-US" b="1">
              <a:solidFill>
                <a:srgbClr val="CC0000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en-US" altLang="zh-CN" b="1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日期占位符 4">
            <a:extLst>
              <a:ext uri="{FF2B5EF4-FFF2-40B4-BE49-F238E27FC236}">
                <a16:creationId xmlns:a16="http://schemas.microsoft.com/office/drawing/2014/main" id="{07E2EDB4-C35D-412D-84C4-EBF8262134B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39938" name="灯片编号占位符 6">
            <a:extLst>
              <a:ext uri="{FF2B5EF4-FFF2-40B4-BE49-F238E27FC236}">
                <a16:creationId xmlns:a16="http://schemas.microsoft.com/office/drawing/2014/main" id="{54554D58-EA21-495B-9F7A-ECE819E371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5129B211-0308-43D6-B355-175258A1C47D}" type="slidenum">
              <a:rPr lang="en-US" altLang="zh-CN" smtClean="0"/>
              <a:pPr/>
              <a:t>35</a:t>
            </a:fld>
            <a:endParaRPr lang="en-US" altLang="zh-CN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E3CB800B-86FA-4DE1-B8BC-1BE160BB102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002588" cy="4522788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996600"/>
                </a:solidFill>
                <a:ea typeface="楷体_GB2312" pitchFamily="49" charset="-122"/>
                <a:sym typeface="Wingdings" panose="05000000000000000000" pitchFamily="2" charset="2"/>
              </a:rPr>
              <a:t>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当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z&gt;0.2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时，不能使用经典的多普勒公式，必须使用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狭义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相对论性的多普勒公式</a:t>
            </a:r>
          </a:p>
          <a:p>
            <a:pPr>
              <a:buFont typeface="Wingdings" panose="05000000000000000000" pitchFamily="2" charset="2"/>
              <a:buChar char="Ø"/>
            </a:pP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2800" b="1"/>
          </a:p>
        </p:txBody>
      </p:sp>
      <p:graphicFrame>
        <p:nvGraphicFramePr>
          <p:cNvPr id="39940" name="Object 4">
            <a:extLst>
              <a:ext uri="{FF2B5EF4-FFF2-40B4-BE49-F238E27FC236}">
                <a16:creationId xmlns:a16="http://schemas.microsoft.com/office/drawing/2014/main" id="{20819DDA-3C4C-453E-A45D-02C94C635CA3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446213" y="2876550"/>
          <a:ext cx="5106987" cy="170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1" r:id="rId3" imgW="1308985" imgH="419599" progId="Equation.3">
                  <p:embed/>
                </p:oleObj>
              </mc:Choice>
              <mc:Fallback>
                <p:oleObj r:id="rId3" imgW="1308985" imgH="419599" progId="Equation.3">
                  <p:embed/>
                  <p:pic>
                    <p:nvPicPr>
                      <p:cNvPr id="0" name="Object 4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6213" y="2876550"/>
                        <a:ext cx="5106987" cy="1700213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日期占位符 3">
            <a:extLst>
              <a:ext uri="{FF2B5EF4-FFF2-40B4-BE49-F238E27FC236}">
                <a16:creationId xmlns:a16="http://schemas.microsoft.com/office/drawing/2014/main" id="{B835B29B-921A-44E5-8122-B3890EEC1BC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40962" name="灯片编号占位符 5">
            <a:extLst>
              <a:ext uri="{FF2B5EF4-FFF2-40B4-BE49-F238E27FC236}">
                <a16:creationId xmlns:a16="http://schemas.microsoft.com/office/drawing/2014/main" id="{6B14A8EF-FD36-4EC4-BD71-7FFC7B5E08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DBD4AC94-A42B-47A4-9BE8-54A708DEE721}" type="slidenum">
              <a:rPr lang="en-US" altLang="zh-CN" smtClean="0"/>
              <a:pPr/>
              <a:t>36</a:t>
            </a:fld>
            <a:endParaRPr lang="en-US" altLang="zh-CN"/>
          </a:p>
        </p:txBody>
      </p:sp>
      <p:pic>
        <p:nvPicPr>
          <p:cNvPr id="40963" name="Picture 4" descr="CO05art">
            <a:extLst>
              <a:ext uri="{FF2B5EF4-FFF2-40B4-BE49-F238E27FC236}">
                <a16:creationId xmlns:a16="http://schemas.microsoft.com/office/drawing/2014/main" id="{25082F16-A5A0-490C-AF74-134690380F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" t="11659"/>
          <a:stretch>
            <a:fillRect/>
          </a:stretch>
        </p:blipFill>
        <p:spPr>
          <a:xfrm>
            <a:off x="3419475" y="333375"/>
            <a:ext cx="4424363" cy="5543550"/>
          </a:xfrm>
        </p:spPr>
      </p:pic>
      <p:sp>
        <p:nvSpPr>
          <p:cNvPr id="40964" name="Rectangle 7">
            <a:extLst>
              <a:ext uri="{FF2B5EF4-FFF2-40B4-BE49-F238E27FC236}">
                <a16:creationId xmlns:a16="http://schemas.microsoft.com/office/drawing/2014/main" id="{B76FEB7F-916C-4CA5-90E4-7F4E5845B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76250"/>
            <a:ext cx="2305050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2800" b="1"/>
              <a:t>HST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2800" b="1"/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800" b="1"/>
              <a:t>上图为</a:t>
            </a:r>
            <a:r>
              <a:rPr lang="en-US" altLang="zh-CN" sz="2800" b="1"/>
              <a:t>HST</a:t>
            </a:r>
          </a:p>
          <a:p>
            <a:pPr>
              <a:spcBef>
                <a:spcPct val="20000"/>
              </a:spcBef>
            </a:pPr>
            <a:r>
              <a:rPr lang="zh-CN" altLang="en-US" sz="2800" b="1"/>
              <a:t>结构图</a:t>
            </a:r>
            <a:r>
              <a:rPr lang="en-US" altLang="zh-CN" sz="2800" b="1"/>
              <a:t>;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2800" b="1"/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800" b="1"/>
              <a:t>下图</a:t>
            </a:r>
            <a:r>
              <a:rPr lang="en-US" altLang="zh-CN" sz="2800" b="1"/>
              <a:t>A,B,C,D</a:t>
            </a:r>
            <a:r>
              <a:rPr lang="zh-CN" altLang="en-US" sz="2800" b="1"/>
              <a:t>为其在轨道上的不同状态。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日期占位符 3">
            <a:extLst>
              <a:ext uri="{FF2B5EF4-FFF2-40B4-BE49-F238E27FC236}">
                <a16:creationId xmlns:a16="http://schemas.microsoft.com/office/drawing/2014/main" id="{948F91EE-1188-4BA6-AA2C-D5E94EFC3CE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41986" name="灯片编号占位符 5">
            <a:extLst>
              <a:ext uri="{FF2B5EF4-FFF2-40B4-BE49-F238E27FC236}">
                <a16:creationId xmlns:a16="http://schemas.microsoft.com/office/drawing/2014/main" id="{5850BB43-9BC3-48AB-BAE5-83EF77AFDF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D84E37C0-D374-423A-A180-6BE2999F882E}" type="slidenum">
              <a:rPr lang="en-US" altLang="zh-CN" smtClean="0"/>
              <a:pPr/>
              <a:t>37</a:t>
            </a:fld>
            <a:endParaRPr lang="en-US" altLang="zh-CN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C12DD085-64B7-4D61-86DB-04D679FDB5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00113" y="1630363"/>
            <a:ext cx="7558087" cy="374332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>
                <a:solidFill>
                  <a:srgbClr val="996600"/>
                </a:solidFill>
                <a:ea typeface="楷体_GB2312" pitchFamily="49" charset="-122"/>
                <a:sym typeface="Wingdings" panose="05000000000000000000" pitchFamily="2" charset="2"/>
              </a:rPr>
              <a:t>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星系的大小变化很大：</a:t>
            </a:r>
          </a:p>
          <a:p>
            <a:pPr>
              <a:buFontTx/>
              <a:buNone/>
            </a:pPr>
            <a:endParaRPr lang="zh-CN" altLang="en-US" b="1"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不规则星系，只有银河系的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％－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25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％；</a:t>
            </a:r>
          </a:p>
          <a:p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巨椭圆星系，银河系大小的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倍；</a:t>
            </a:r>
          </a:p>
          <a:p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矮椭圆星系，银河系大小的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％</a:t>
            </a:r>
          </a:p>
        </p:txBody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3A08BB42-E834-41F4-8AC2-007F481EB4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5013" y="692150"/>
            <a:ext cx="8229600" cy="587375"/>
          </a:xfrm>
        </p:spPr>
        <p:txBody>
          <a:bodyPr/>
          <a:lstStyle/>
          <a:p>
            <a:pPr marL="838200" indent="-838200" algn="l"/>
            <a:r>
              <a:rPr lang="zh-CN" altLang="en-US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四、 </a:t>
            </a:r>
            <a:r>
              <a:rPr lang="zh-CN" altLang="en-GB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星系的质量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日期占位符 3">
            <a:extLst>
              <a:ext uri="{FF2B5EF4-FFF2-40B4-BE49-F238E27FC236}">
                <a16:creationId xmlns:a16="http://schemas.microsoft.com/office/drawing/2014/main" id="{736B08ED-C36A-425C-A656-15EADDAA4240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43010" name="灯片编号占位符 5">
            <a:extLst>
              <a:ext uri="{FF2B5EF4-FFF2-40B4-BE49-F238E27FC236}">
                <a16:creationId xmlns:a16="http://schemas.microsoft.com/office/drawing/2014/main" id="{ED5C6B53-7607-40C5-ADF8-863D561B83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1C92ADE7-B55F-43F6-9C8E-ABF27CA895E6}" type="slidenum">
              <a:rPr lang="en-US" altLang="zh-CN" smtClean="0"/>
              <a:pPr/>
              <a:t>38</a:t>
            </a:fld>
            <a:endParaRPr lang="en-US" altLang="zh-CN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06E04248-EB53-4005-B900-FDB0582F74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213" y="692150"/>
            <a:ext cx="7773987" cy="540385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>
                <a:solidFill>
                  <a:srgbClr val="996600"/>
                </a:solidFill>
                <a:ea typeface="楷体_GB2312" pitchFamily="49" charset="-122"/>
                <a:sym typeface="Wingdings" panose="05000000000000000000" pitchFamily="2" charset="2"/>
              </a:rPr>
              <a:t>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星系的质量是描述星系的最重要物理量之一。并且关系到宇宙整体的密度。</a:t>
            </a:r>
          </a:p>
          <a:p>
            <a:endParaRPr lang="zh-CN" altLang="en-US" b="1"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星系质量范围跨度很大，从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10</a:t>
            </a:r>
            <a:r>
              <a:rPr lang="en-US" altLang="zh-CN" b="1" baseline="30000"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M</a:t>
            </a:r>
            <a:r>
              <a:rPr lang="en-US" altLang="zh-CN" b="1" baseline="-25000">
                <a:latin typeface="楷体_GB2312" pitchFamily="49" charset="-122"/>
                <a:ea typeface="楷体_GB2312" pitchFamily="49" charset="-122"/>
              </a:rPr>
              <a:t>⊙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的矮星系，一直到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10</a:t>
            </a:r>
            <a:r>
              <a:rPr lang="en-US" altLang="zh-CN" b="1" baseline="30000">
                <a:latin typeface="楷体_GB2312" pitchFamily="49" charset="-122"/>
                <a:ea typeface="楷体_GB2312" pitchFamily="49" charset="-122"/>
              </a:rPr>
              <a:t>13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M</a:t>
            </a:r>
            <a:r>
              <a:rPr lang="en-US" altLang="zh-CN" b="1" baseline="-25000">
                <a:latin typeface="楷体_GB2312" pitchFamily="49" charset="-122"/>
                <a:ea typeface="楷体_GB2312" pitchFamily="49" charset="-122"/>
              </a:rPr>
              <a:t>⊙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以上的巨椭圆星系</a:t>
            </a:r>
          </a:p>
          <a:p>
            <a:pPr>
              <a:buFontTx/>
              <a:buNone/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银河系质量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1.4x 10</a:t>
            </a:r>
            <a:r>
              <a:rPr lang="en-US" altLang="zh-CN" b="1" baseline="30000">
                <a:latin typeface="楷体_GB2312" pitchFamily="49" charset="-122"/>
                <a:ea typeface="楷体_GB2312" pitchFamily="49" charset="-122"/>
              </a:rPr>
              <a:t>11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M</a:t>
            </a:r>
            <a:r>
              <a:rPr lang="en-US" altLang="zh-CN" b="1" baseline="-25000">
                <a:latin typeface="楷体_GB2312" pitchFamily="49" charset="-122"/>
                <a:ea typeface="楷体_GB2312" pitchFamily="49" charset="-122"/>
              </a:rPr>
              <a:t>⊙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 )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>
              <a:buFontTx/>
              <a:buNone/>
            </a:pPr>
            <a:endParaRPr lang="zh-CN" altLang="en-US" b="1">
              <a:latin typeface="楷体_GB2312" pitchFamily="49" charset="-122"/>
              <a:ea typeface="楷体_GB2312" pitchFamily="49" charset="-122"/>
            </a:endParaRPr>
          </a:p>
          <a:p>
            <a:endParaRPr lang="en-US" altLang="zh-CN" b="1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日期占位符 3">
            <a:extLst>
              <a:ext uri="{FF2B5EF4-FFF2-40B4-BE49-F238E27FC236}">
                <a16:creationId xmlns:a16="http://schemas.microsoft.com/office/drawing/2014/main" id="{931357C8-A2BD-4290-85AA-C68C6F659A4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44034" name="灯片编号占位符 5">
            <a:extLst>
              <a:ext uri="{FF2B5EF4-FFF2-40B4-BE49-F238E27FC236}">
                <a16:creationId xmlns:a16="http://schemas.microsoft.com/office/drawing/2014/main" id="{398A4F42-2D15-4E53-9E16-2E219F8B21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CA116EFC-9AA9-4F4D-AA07-C8F6F6C22ED5}" type="slidenum">
              <a:rPr lang="en-US" altLang="zh-CN" smtClean="0"/>
              <a:pPr/>
              <a:t>39</a:t>
            </a:fld>
            <a:endParaRPr lang="en-US" altLang="zh-CN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E97A181F-B53E-4E17-8D6C-0589FFC80C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213" y="2276475"/>
            <a:ext cx="7772400" cy="4114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996600"/>
                </a:solidFill>
                <a:ea typeface="楷体_GB2312" pitchFamily="49" charset="-122"/>
                <a:sym typeface="Wingdings" panose="05000000000000000000" pitchFamily="2" charset="2"/>
              </a:rPr>
              <a:t></a:t>
            </a:r>
            <a:r>
              <a:rPr lang="zh-CN" altLang="en-US" sz="2800" b="1">
                <a:ea typeface="楷体_GB2312" pitchFamily="49" charset="-122"/>
              </a:rPr>
              <a:t>正常漩涡星系与椭星圆系质量</a:t>
            </a:r>
            <a:r>
              <a:rPr lang="en-US" altLang="zh-CN" sz="2800" b="1">
                <a:ea typeface="楷体_GB2312" pitchFamily="49" charset="-122"/>
              </a:rPr>
              <a:t>~ 10</a:t>
            </a:r>
            <a:r>
              <a:rPr lang="en-US" altLang="zh-CN" sz="2800" b="1" baseline="30000">
                <a:ea typeface="楷体_GB2312" pitchFamily="49" charset="-122"/>
              </a:rPr>
              <a:t>11</a:t>
            </a:r>
            <a:r>
              <a:rPr lang="en-US" altLang="zh-CN" sz="2800" b="1">
                <a:ea typeface="楷体_GB2312" pitchFamily="49" charset="-122"/>
              </a:rPr>
              <a:t> -10</a:t>
            </a:r>
            <a:r>
              <a:rPr lang="en-US" altLang="zh-CN" sz="2800" b="1" baseline="30000">
                <a:ea typeface="楷体_GB2312" pitchFamily="49" charset="-122"/>
              </a:rPr>
              <a:t>12</a:t>
            </a:r>
            <a:r>
              <a:rPr lang="en-US" altLang="zh-CN" sz="2800" b="1" i="1">
                <a:ea typeface="楷体_GB2312" pitchFamily="49" charset="-122"/>
              </a:rPr>
              <a:t> M</a:t>
            </a:r>
            <a:r>
              <a:rPr lang="en-US" altLang="zh-CN" sz="2800" b="1" baseline="-30000">
                <a:ea typeface="楷体_GB2312" pitchFamily="49" charset="-122"/>
              </a:rPr>
              <a:t>⊙</a:t>
            </a:r>
            <a:endParaRPr lang="en-US" altLang="zh-CN" sz="2800" b="1"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b="1">
                <a:solidFill>
                  <a:srgbClr val="996600"/>
                </a:solidFill>
                <a:ea typeface="楷体_GB2312" pitchFamily="49" charset="-122"/>
                <a:sym typeface="Wingdings" panose="05000000000000000000" pitchFamily="2" charset="2"/>
              </a:rPr>
              <a:t></a:t>
            </a:r>
            <a:r>
              <a:rPr lang="zh-CN" altLang="en-US" sz="2800" b="1">
                <a:ea typeface="楷体_GB2312" pitchFamily="49" charset="-122"/>
              </a:rPr>
              <a:t>不规则星系质量</a:t>
            </a:r>
            <a:r>
              <a:rPr lang="en-US" altLang="zh-CN" sz="2800" b="1">
                <a:ea typeface="楷体_GB2312" pitchFamily="49" charset="-122"/>
              </a:rPr>
              <a:t>~ 10</a:t>
            </a:r>
            <a:r>
              <a:rPr lang="en-US" altLang="zh-CN" sz="2800" b="1" baseline="30000">
                <a:ea typeface="楷体_GB2312" pitchFamily="49" charset="-122"/>
              </a:rPr>
              <a:t>8</a:t>
            </a:r>
            <a:r>
              <a:rPr lang="en-US" altLang="zh-CN" sz="2800" b="1">
                <a:ea typeface="楷体_GB2312" pitchFamily="49" charset="-122"/>
              </a:rPr>
              <a:t> -10</a:t>
            </a:r>
            <a:r>
              <a:rPr lang="en-US" altLang="zh-CN" sz="2800" b="1" baseline="30000">
                <a:ea typeface="楷体_GB2312" pitchFamily="49" charset="-122"/>
              </a:rPr>
              <a:t>10</a:t>
            </a:r>
            <a:r>
              <a:rPr lang="en-US" altLang="zh-CN" sz="2800" b="1" i="1">
                <a:ea typeface="楷体_GB2312" pitchFamily="49" charset="-122"/>
              </a:rPr>
              <a:t> M</a:t>
            </a:r>
            <a:r>
              <a:rPr lang="en-US" altLang="zh-CN" sz="2800" b="1" baseline="-30000">
                <a:ea typeface="楷体_GB2312" pitchFamily="49" charset="-122"/>
              </a:rPr>
              <a:t>⊙</a:t>
            </a:r>
            <a:endParaRPr lang="en-US" altLang="zh-CN" sz="2800" b="1"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b="1">
                <a:solidFill>
                  <a:srgbClr val="996600"/>
                </a:solidFill>
                <a:ea typeface="楷体_GB2312" pitchFamily="49" charset="-122"/>
                <a:sym typeface="Wingdings" panose="05000000000000000000" pitchFamily="2" charset="2"/>
              </a:rPr>
              <a:t></a:t>
            </a:r>
            <a:r>
              <a:rPr lang="zh-CN" altLang="en-US" sz="2800" b="1">
                <a:ea typeface="楷体_GB2312" pitchFamily="49" charset="-122"/>
              </a:rPr>
              <a:t>矮椭圆星系质量</a:t>
            </a:r>
            <a:r>
              <a:rPr lang="en-US" altLang="zh-CN" sz="2800" b="1">
                <a:ea typeface="楷体_GB2312" pitchFamily="49" charset="-122"/>
              </a:rPr>
              <a:t>~ 10</a:t>
            </a:r>
            <a:r>
              <a:rPr lang="en-US" altLang="zh-CN" sz="2800" b="1" baseline="30000">
                <a:ea typeface="楷体_GB2312" pitchFamily="49" charset="-122"/>
              </a:rPr>
              <a:t>6</a:t>
            </a:r>
            <a:r>
              <a:rPr lang="en-US" altLang="zh-CN" sz="2800" b="1">
                <a:ea typeface="楷体_GB2312" pitchFamily="49" charset="-122"/>
              </a:rPr>
              <a:t> -10</a:t>
            </a:r>
            <a:r>
              <a:rPr lang="en-US" altLang="zh-CN" sz="2800" b="1" baseline="30000">
                <a:ea typeface="楷体_GB2312" pitchFamily="49" charset="-122"/>
              </a:rPr>
              <a:t>7</a:t>
            </a:r>
            <a:r>
              <a:rPr lang="en-US" altLang="zh-CN" sz="2800" b="1" i="1">
                <a:ea typeface="楷体_GB2312" pitchFamily="49" charset="-122"/>
              </a:rPr>
              <a:t> M</a:t>
            </a:r>
            <a:r>
              <a:rPr lang="en-US" altLang="zh-CN" sz="2800" b="1" baseline="-30000">
                <a:ea typeface="楷体_GB2312" pitchFamily="49" charset="-122"/>
              </a:rPr>
              <a:t>⊙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b="1">
                <a:solidFill>
                  <a:srgbClr val="996600"/>
                </a:solidFill>
                <a:ea typeface="楷体_GB2312" pitchFamily="49" charset="-122"/>
                <a:sym typeface="Wingdings" panose="05000000000000000000" pitchFamily="2" charset="2"/>
              </a:rPr>
              <a:t></a:t>
            </a:r>
            <a:r>
              <a:rPr lang="zh-CN" altLang="en-US" sz="2800" b="1">
                <a:ea typeface="楷体_GB2312" pitchFamily="49" charset="-122"/>
              </a:rPr>
              <a:t>星系团质量</a:t>
            </a:r>
            <a:r>
              <a:rPr lang="en-US" altLang="zh-CN" sz="2800" b="1">
                <a:ea typeface="楷体_GB2312" pitchFamily="49" charset="-122"/>
              </a:rPr>
              <a:t>~ 10</a:t>
            </a:r>
            <a:r>
              <a:rPr lang="en-US" altLang="zh-CN" sz="2800" b="1" baseline="30000">
                <a:ea typeface="楷体_GB2312" pitchFamily="49" charset="-122"/>
              </a:rPr>
              <a:t>13</a:t>
            </a:r>
            <a:r>
              <a:rPr lang="en-US" altLang="zh-CN" sz="2800" b="1">
                <a:ea typeface="楷体_GB2312" pitchFamily="49" charset="-122"/>
              </a:rPr>
              <a:t> -10</a:t>
            </a:r>
            <a:r>
              <a:rPr lang="en-US" altLang="zh-CN" sz="2800" b="1" baseline="30000">
                <a:ea typeface="楷体_GB2312" pitchFamily="49" charset="-122"/>
              </a:rPr>
              <a:t>14</a:t>
            </a:r>
            <a:r>
              <a:rPr lang="en-US" altLang="zh-CN" sz="2800" b="1" i="1">
                <a:ea typeface="楷体_GB2312" pitchFamily="49" charset="-122"/>
              </a:rPr>
              <a:t> M</a:t>
            </a:r>
            <a:r>
              <a:rPr lang="en-US" altLang="zh-CN" sz="2800" b="1" baseline="-30000">
                <a:ea typeface="楷体_GB2312" pitchFamily="49" charset="-122"/>
              </a:rPr>
              <a:t>⊙</a:t>
            </a:r>
          </a:p>
          <a:p>
            <a:endParaRPr lang="en-US" altLang="zh-CN" sz="2800" b="1"/>
          </a:p>
        </p:txBody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9B73A36B-FE40-4BED-AF46-8755650D0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268413"/>
            <a:ext cx="8075612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3200" b="1">
                <a:ea typeface="楷体_GB2312" pitchFamily="49" charset="-122"/>
              </a:rPr>
              <a:t>测量结果：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endParaRPr lang="en-US" altLang="zh-CN" sz="3200" b="1"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日期占位符 3">
            <a:extLst>
              <a:ext uri="{FF2B5EF4-FFF2-40B4-BE49-F238E27FC236}">
                <a16:creationId xmlns:a16="http://schemas.microsoft.com/office/drawing/2014/main" id="{4C4B9B08-D758-4706-BD88-751E80D4DD7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7170" name="灯片编号占位符 5">
            <a:extLst>
              <a:ext uri="{FF2B5EF4-FFF2-40B4-BE49-F238E27FC236}">
                <a16:creationId xmlns:a16="http://schemas.microsoft.com/office/drawing/2014/main" id="{2A2BFDA4-1CE0-4A7A-AF13-70FBC778B1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2F1E9A1B-77AF-432E-A2F8-80E7C3EE569F}" type="slidenum">
              <a:rPr lang="en-US" altLang="zh-CN" smtClean="0"/>
              <a:pPr/>
              <a:t>4</a:t>
            </a:fld>
            <a:endParaRPr lang="en-US" altLang="zh-CN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285E5F41-FB23-453F-930A-47A065EC72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7172" name="Picture 4" descr="xin_602b11af976c485bb5a669758ed2725d_MKMilkyWaypan_pacholka_600WPAPlabel">
            <a:extLst>
              <a:ext uri="{FF2B5EF4-FFF2-40B4-BE49-F238E27FC236}">
                <a16:creationId xmlns:a16="http://schemas.microsoft.com/office/drawing/2014/main" id="{00C00DC9-450F-49BF-8AB4-56607ED27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5650" y="1268413"/>
            <a:ext cx="10512425" cy="332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Rectangle 5">
            <a:extLst>
              <a:ext uri="{FF2B5EF4-FFF2-40B4-BE49-F238E27FC236}">
                <a16:creationId xmlns:a16="http://schemas.microsoft.com/office/drawing/2014/main" id="{5FF14957-8E38-437C-820D-8B7371962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38" y="5373688"/>
            <a:ext cx="2946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zh-CN" altLang="en-US" b="1"/>
              <a:t>毛那基峰上空的银河全景图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日期占位符 3">
            <a:extLst>
              <a:ext uri="{FF2B5EF4-FFF2-40B4-BE49-F238E27FC236}">
                <a16:creationId xmlns:a16="http://schemas.microsoft.com/office/drawing/2014/main" id="{B2DEE58C-4C1C-4000-9933-6675709B42D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45058" name="灯片编号占位符 5">
            <a:extLst>
              <a:ext uri="{FF2B5EF4-FFF2-40B4-BE49-F238E27FC236}">
                <a16:creationId xmlns:a16="http://schemas.microsoft.com/office/drawing/2014/main" id="{7C66C91E-0E29-42C3-9E7D-09E87FAEA4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0FD23A3C-A78B-4707-B661-3D35263EC8BB}" type="slidenum">
              <a:rPr lang="en-US" altLang="zh-CN" smtClean="0"/>
              <a:pPr/>
              <a:t>40</a:t>
            </a:fld>
            <a:endParaRPr lang="en-US" altLang="zh-CN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5AC52F50-17CA-4BF4-88A5-2C9E2516A2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7715250" cy="1143000"/>
          </a:xfrm>
        </p:spPr>
        <p:txBody>
          <a:bodyPr/>
          <a:lstStyle/>
          <a:p>
            <a:r>
              <a:rPr lang="zh-CN" altLang="en-US" sz="3600" b="1">
                <a:ea typeface="楷体_GB2312" pitchFamily="49" charset="-122"/>
              </a:rPr>
              <a:t>星系中的暗物质</a:t>
            </a:r>
          </a:p>
        </p:txBody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F1AF362F-2575-4FA3-808F-9E6D4FDEC6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>
                <a:ea typeface="楷体_GB2312" pitchFamily="49" charset="-122"/>
              </a:rPr>
              <a:t>漩涡星系的自转曲线 → 引力质量比可见质量大</a:t>
            </a:r>
            <a:r>
              <a:rPr lang="en-US" altLang="zh-CN" b="1">
                <a:ea typeface="楷体_GB2312" pitchFamily="49" charset="-122"/>
              </a:rPr>
              <a:t>3-10</a:t>
            </a:r>
            <a:r>
              <a:rPr lang="zh-CN" altLang="en-US" b="1">
                <a:ea typeface="楷体_GB2312" pitchFamily="49" charset="-122"/>
              </a:rPr>
              <a:t>倍。 </a:t>
            </a:r>
          </a:p>
          <a:p>
            <a:r>
              <a:rPr lang="zh-CN" altLang="en-US" b="1">
                <a:ea typeface="楷体_GB2312" pitchFamily="49" charset="-122"/>
              </a:rPr>
              <a:t>星系团的引力质量大约是可见质量的</a:t>
            </a:r>
            <a:r>
              <a:rPr lang="en-US" altLang="zh-CN" b="1">
                <a:ea typeface="楷体_GB2312" pitchFamily="49" charset="-122"/>
              </a:rPr>
              <a:t>10-100</a:t>
            </a:r>
            <a:r>
              <a:rPr lang="zh-CN" altLang="en-US" b="1">
                <a:ea typeface="楷体_GB2312" pitchFamily="49" charset="-122"/>
              </a:rPr>
              <a:t>倍。</a:t>
            </a:r>
          </a:p>
          <a:p>
            <a:pPr>
              <a:buFontTx/>
              <a:buNone/>
            </a:pPr>
            <a:endParaRPr lang="zh-CN" altLang="en-GB" b="1">
              <a:ea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GB" b="1">
                <a:solidFill>
                  <a:srgbClr val="CC0000"/>
                </a:solidFill>
                <a:ea typeface="楷体_GB2312" pitchFamily="49" charset="-122"/>
              </a:rPr>
              <a:t>   宇宙中</a:t>
            </a:r>
            <a:r>
              <a:rPr lang="en-GB" altLang="zh-CN" b="1">
                <a:solidFill>
                  <a:srgbClr val="CC0000"/>
                </a:solidFill>
                <a:ea typeface="楷体_GB2312" pitchFamily="49" charset="-122"/>
              </a:rPr>
              <a:t>23%</a:t>
            </a:r>
            <a:r>
              <a:rPr lang="zh-CN" altLang="en-GB" b="1">
                <a:solidFill>
                  <a:srgbClr val="CC0000"/>
                </a:solidFill>
                <a:ea typeface="楷体_GB2312" pitchFamily="49" charset="-122"/>
              </a:rPr>
              <a:t>以上的质量来自暗物质</a:t>
            </a:r>
            <a:r>
              <a:rPr lang="en-GB" altLang="zh-CN" b="1">
                <a:solidFill>
                  <a:srgbClr val="CC0000"/>
                </a:solidFill>
                <a:ea typeface="楷体_GB2312" pitchFamily="49" charset="-122"/>
              </a:rPr>
              <a:t>.</a:t>
            </a:r>
            <a:endParaRPr lang="en-US" altLang="zh-CN" b="1">
              <a:ea typeface="楷体_GB2312" pitchFamily="49" charset="-122"/>
            </a:endParaRPr>
          </a:p>
          <a:p>
            <a:endParaRPr lang="en-US" altLang="zh-CN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日期占位符 3">
            <a:extLst>
              <a:ext uri="{FF2B5EF4-FFF2-40B4-BE49-F238E27FC236}">
                <a16:creationId xmlns:a16="http://schemas.microsoft.com/office/drawing/2014/main" id="{6BF3B02F-8DD9-4412-BEA2-B78FFFA4A9D0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46082" name="灯片编号占位符 5">
            <a:extLst>
              <a:ext uri="{FF2B5EF4-FFF2-40B4-BE49-F238E27FC236}">
                <a16:creationId xmlns:a16="http://schemas.microsoft.com/office/drawing/2014/main" id="{EF3358A5-8509-4E66-8EAC-3C64299F06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6832CBE3-DE99-4834-8FB2-4669C5F95690}" type="slidenum">
              <a:rPr lang="en-US" altLang="zh-CN" smtClean="0"/>
              <a:pPr/>
              <a:t>41</a:t>
            </a:fld>
            <a:endParaRPr lang="en-US" altLang="zh-CN"/>
          </a:p>
        </p:txBody>
      </p:sp>
      <p:sp>
        <p:nvSpPr>
          <p:cNvPr id="46083" name="Rectangle 4">
            <a:extLst>
              <a:ext uri="{FF2B5EF4-FFF2-40B4-BE49-F238E27FC236}">
                <a16:creationId xmlns:a16="http://schemas.microsoft.com/office/drawing/2014/main" id="{D7EAD6CE-F067-4B95-8958-7BD5EFD23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620713"/>
            <a:ext cx="77724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838200" indent="-838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§8.3 </a:t>
            </a:r>
            <a:r>
              <a:rPr lang="zh-CN" altLang="en-US" sz="36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活动</a:t>
            </a:r>
            <a:r>
              <a:rPr lang="zh-CN" altLang="en-GB" sz="36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星系</a:t>
            </a:r>
          </a:p>
        </p:txBody>
      </p:sp>
      <p:sp>
        <p:nvSpPr>
          <p:cNvPr id="46084" name="Rectangle 7">
            <a:extLst>
              <a:ext uri="{FF2B5EF4-FFF2-40B4-BE49-F238E27FC236}">
                <a16:creationId xmlns:a16="http://schemas.microsoft.com/office/drawing/2014/main" id="{1297F5D7-FD1E-4BCE-8C31-73215D4AE1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5288" y="2349500"/>
            <a:ext cx="8229600" cy="1541463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b="1">
                <a:ea typeface="楷体_GB2312" pitchFamily="49" charset="-122"/>
              </a:rPr>
              <a:t>活动星系也叫特殊星系，又可叫活动星系核。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日期占位符 3">
            <a:extLst>
              <a:ext uri="{FF2B5EF4-FFF2-40B4-BE49-F238E27FC236}">
                <a16:creationId xmlns:a16="http://schemas.microsoft.com/office/drawing/2014/main" id="{3FCE593A-8A71-4C1A-B19F-4CD60D19B03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47106" name="灯片编号占位符 5">
            <a:extLst>
              <a:ext uri="{FF2B5EF4-FFF2-40B4-BE49-F238E27FC236}">
                <a16:creationId xmlns:a16="http://schemas.microsoft.com/office/drawing/2014/main" id="{D0BFFDA9-A890-415E-975B-D51AB5FD3A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E74F8A2E-7FA0-4A71-8B78-1315C26AE7AB}" type="slidenum">
              <a:rPr lang="en-US" altLang="zh-CN" smtClean="0"/>
              <a:pPr/>
              <a:t>42</a:t>
            </a:fld>
            <a:endParaRPr lang="en-US" altLang="zh-CN"/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94ED2B0E-55EE-4F13-8385-825C8555B2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188" y="404813"/>
            <a:ext cx="7847012" cy="792162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b="1">
                <a:solidFill>
                  <a:srgbClr val="001414"/>
                </a:solidFill>
                <a:latin typeface="楷体_GB2312" pitchFamily="49" charset="-122"/>
                <a:ea typeface="楷体_GB2312" pitchFamily="49" charset="-122"/>
              </a:rPr>
              <a:t>活动星系核的特点和分类：</a:t>
            </a:r>
          </a:p>
        </p:txBody>
      </p:sp>
      <p:sp>
        <p:nvSpPr>
          <p:cNvPr id="80902" name="Rectangle 6">
            <a:extLst>
              <a:ext uri="{FF2B5EF4-FFF2-40B4-BE49-F238E27FC236}">
                <a16:creationId xmlns:a16="http://schemas.microsoft.com/office/drawing/2014/main" id="{991A0EA3-4DE3-438D-B99B-ED015677A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412875"/>
            <a:ext cx="7983538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800">
                <a:solidFill>
                  <a:srgbClr val="996600"/>
                </a:solidFill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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星系普遍存在着活动现象（爆发，激波，吸积，喷流，大量恒星产生等）。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996600"/>
                </a:solidFill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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绝大多数活动规模很小，辐射大部分由恒星发出，主要在光学波段，物理过程处于热平衡状态</a:t>
            </a:r>
            <a:r>
              <a:rPr lang="zh-CN" altLang="zh-CN" sz="2800" b="1">
                <a:ea typeface="楷体_GB2312" pitchFamily="49" charset="-122"/>
              </a:rPr>
              <a:t>—</a:t>
            </a:r>
            <a:r>
              <a:rPr lang="zh-CN" altLang="zh-CN" sz="2800" b="1">
                <a:latin typeface="楷体_GB2312" pitchFamily="49" charset="-122"/>
                <a:ea typeface="楷体_GB2312" pitchFamily="49" charset="-122"/>
              </a:rPr>
              <a:t>正常星系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996600"/>
                </a:solidFill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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少部分活动激烈，含有大量非恒星物质，辐射遍布全波段，具有非热辐射性质，物理过程远非热平衡和引力平衡</a:t>
            </a:r>
            <a:r>
              <a:rPr lang="en-US" altLang="zh-CN" sz="2800" b="1">
                <a:ea typeface="楷体_GB2312" pitchFamily="49" charset="-122"/>
              </a:rPr>
              <a:t>—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活动星系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日期占位符 3">
            <a:extLst>
              <a:ext uri="{FF2B5EF4-FFF2-40B4-BE49-F238E27FC236}">
                <a16:creationId xmlns:a16="http://schemas.microsoft.com/office/drawing/2014/main" id="{C72BB956-8AE9-4915-98EC-7E3F75C34AF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48130" name="灯片编号占位符 5">
            <a:extLst>
              <a:ext uri="{FF2B5EF4-FFF2-40B4-BE49-F238E27FC236}">
                <a16:creationId xmlns:a16="http://schemas.microsoft.com/office/drawing/2014/main" id="{54FCC1D1-460C-4A7B-9F68-8E36994345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28F3BE7C-3468-4801-A233-0EA7A8834B99}" type="slidenum">
              <a:rPr lang="en-US" altLang="zh-CN" smtClean="0"/>
              <a:pPr/>
              <a:t>43</a:t>
            </a:fld>
            <a:endParaRPr lang="en-US" altLang="zh-CN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972A72A9-6BA1-4527-93A7-D9A83DD5EE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活动星系</a:t>
            </a:r>
            <a:r>
              <a:rPr lang="en-US" altLang="zh-CN" b="1">
                <a:ea typeface="楷体_GB2312" pitchFamily="49" charset="-122"/>
              </a:rPr>
              <a:t>—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星系中存在着激烈的物理过程，如激波、喷流和恒星爆发等，同时伴随着在各种电磁波段的巨大的能量释放。</a:t>
            </a:r>
          </a:p>
          <a:p>
            <a:pPr>
              <a:buFontTx/>
              <a:buNone/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  </a:t>
            </a:r>
          </a:p>
          <a:p>
            <a:endParaRPr lang="zh-CN" altLang="en-US" b="1">
              <a:latin typeface="楷体_GB2312" pitchFamily="49" charset="-122"/>
              <a:ea typeface="楷体_GB2312" pitchFamily="49" charset="-122"/>
            </a:endParaRPr>
          </a:p>
          <a:p>
            <a:endParaRPr lang="en-US" altLang="zh-CN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日期占位符 3">
            <a:extLst>
              <a:ext uri="{FF2B5EF4-FFF2-40B4-BE49-F238E27FC236}">
                <a16:creationId xmlns:a16="http://schemas.microsoft.com/office/drawing/2014/main" id="{C12808A7-C2C4-457E-A855-10601FE5C26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49154" name="灯片编号占位符 5">
            <a:extLst>
              <a:ext uri="{FF2B5EF4-FFF2-40B4-BE49-F238E27FC236}">
                <a16:creationId xmlns:a16="http://schemas.microsoft.com/office/drawing/2014/main" id="{3D752CA7-B759-40DC-909C-F3D6225C41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98733DE5-63EC-4E4E-9B5E-08BF33815BE1}" type="slidenum">
              <a:rPr lang="en-US" altLang="zh-CN" smtClean="0"/>
              <a:pPr/>
              <a:t>44</a:t>
            </a:fld>
            <a:endParaRPr lang="en-US" altLang="zh-CN"/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08529C7E-C405-4464-A38D-240AB5D745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213" y="1268413"/>
            <a:ext cx="7773987" cy="482758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所有这些激烈的物理过程主要是集中在星系的核心，或者是由核心引发的。</a:t>
            </a:r>
          </a:p>
          <a:p>
            <a:pPr>
              <a:lnSpc>
                <a:spcPct val="120000"/>
              </a:lnSpc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通常也称这类星系为活动星系核（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Active Galactic Nuclei,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简称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AGN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）</a:t>
            </a:r>
          </a:p>
          <a:p>
            <a:pPr>
              <a:lnSpc>
                <a:spcPct val="120000"/>
              </a:lnSpc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只要不是专门讨论活动星系本身的结构，两者之间不再严格加以区分</a:t>
            </a:r>
          </a:p>
          <a:p>
            <a:endParaRPr lang="en-US" altLang="zh-CN" sz="2800" b="1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4">
            <a:extLst>
              <a:ext uri="{FF2B5EF4-FFF2-40B4-BE49-F238E27FC236}">
                <a16:creationId xmlns:a16="http://schemas.microsoft.com/office/drawing/2014/main" id="{40B0222C-CDE9-48D3-BE40-3491F5BA2F5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50178" name="灯片编号占位符 6">
            <a:extLst>
              <a:ext uri="{FF2B5EF4-FFF2-40B4-BE49-F238E27FC236}">
                <a16:creationId xmlns:a16="http://schemas.microsoft.com/office/drawing/2014/main" id="{08C36B83-357C-49BE-9B29-D23AADDAB9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429CB316-8EBD-4217-8F73-4DF43AA1987B}" type="slidenum">
              <a:rPr lang="en-US" altLang="zh-CN" smtClean="0"/>
              <a:pPr/>
              <a:t>45</a:t>
            </a:fld>
            <a:endParaRPr lang="en-US" altLang="zh-CN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B31F838C-745A-4E7C-83A2-C4851E1FC51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2058988"/>
            <a:ext cx="2949575" cy="2665412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1918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年（美）</a:t>
            </a:r>
            <a:r>
              <a:rPr lang="zh-CN" altLang="en-GB" sz="2800" b="1">
                <a:latin typeface="楷体_GB2312" pitchFamily="49" charset="-122"/>
                <a:ea typeface="楷体_GB2312" pitchFamily="49" charset="-122"/>
              </a:rPr>
              <a:t>柯蒂斯（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Curtis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）发现星</a:t>
            </a:r>
            <a:r>
              <a:rPr lang="zh-CN" altLang="en-US" sz="2800" b="1">
                <a:latin typeface="宋体" panose="02010600030101010101" pitchFamily="2" charset="-122"/>
                <a:ea typeface="楷体_GB2312" pitchFamily="49" charset="-122"/>
              </a:rPr>
              <a:t>“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云</a:t>
            </a:r>
            <a:r>
              <a:rPr lang="zh-CN" altLang="en-US" sz="2800" b="1">
                <a:latin typeface="宋体" panose="02010600030101010101" pitchFamily="2" charset="-122"/>
                <a:ea typeface="楷体_GB2312" pitchFamily="49" charset="-122"/>
              </a:rPr>
              <a:t>”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M87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的光学</a:t>
            </a:r>
            <a:r>
              <a:rPr lang="zh-CN" altLang="en-US" sz="28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喷流</a:t>
            </a:r>
          </a:p>
          <a:p>
            <a:endParaRPr lang="en-US" altLang="zh-CN" sz="2800" b="1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92164" name="Picture 4" descr="M87">
            <a:extLst>
              <a:ext uri="{FF2B5EF4-FFF2-40B4-BE49-F238E27FC236}">
                <a16:creationId xmlns:a16="http://schemas.microsoft.com/office/drawing/2014/main" id="{3E5913D5-A772-4564-AFB6-C2EDCA1AB7F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40200" y="981075"/>
            <a:ext cx="4679950" cy="467995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日期占位符 3">
            <a:extLst>
              <a:ext uri="{FF2B5EF4-FFF2-40B4-BE49-F238E27FC236}">
                <a16:creationId xmlns:a16="http://schemas.microsoft.com/office/drawing/2014/main" id="{207A1E0D-5524-477D-8AB6-96BE4A7E51D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51202" name="灯片编号占位符 5">
            <a:extLst>
              <a:ext uri="{FF2B5EF4-FFF2-40B4-BE49-F238E27FC236}">
                <a16:creationId xmlns:a16="http://schemas.microsoft.com/office/drawing/2014/main" id="{320602A1-01D9-4F47-986E-0DADB18214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0115708E-CA01-4E1E-ABC9-A4BD06B12760}" type="slidenum">
              <a:rPr lang="en-US" altLang="zh-CN" smtClean="0"/>
              <a:pPr/>
              <a:t>46</a:t>
            </a:fld>
            <a:endParaRPr lang="en-US" altLang="zh-CN"/>
          </a:p>
        </p:txBody>
      </p:sp>
      <p:pic>
        <p:nvPicPr>
          <p:cNvPr id="51203" name="Picture 4" descr="m87-">
            <a:extLst>
              <a:ext uri="{FF2B5EF4-FFF2-40B4-BE49-F238E27FC236}">
                <a16:creationId xmlns:a16="http://schemas.microsoft.com/office/drawing/2014/main" id="{FD453DC3-1C1C-4DFB-B7CF-665B755FF5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68538" y="404813"/>
            <a:ext cx="5002212" cy="5762625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日期占位符 3">
            <a:extLst>
              <a:ext uri="{FF2B5EF4-FFF2-40B4-BE49-F238E27FC236}">
                <a16:creationId xmlns:a16="http://schemas.microsoft.com/office/drawing/2014/main" id="{92F263D2-9A22-40ED-BBBB-011232610DE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52226" name="灯片编号占位符 5">
            <a:extLst>
              <a:ext uri="{FF2B5EF4-FFF2-40B4-BE49-F238E27FC236}">
                <a16:creationId xmlns:a16="http://schemas.microsoft.com/office/drawing/2014/main" id="{6FF1F887-428E-40AA-B7A8-059924DE355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010DF02D-F32F-49BD-8149-A3965938A641}" type="slidenum">
              <a:rPr lang="en-US" altLang="zh-CN" smtClean="0"/>
              <a:pPr/>
              <a:t>47</a:t>
            </a:fld>
            <a:endParaRPr lang="en-US" altLang="zh-CN"/>
          </a:p>
        </p:txBody>
      </p:sp>
      <p:pic>
        <p:nvPicPr>
          <p:cNvPr id="52227" name="Picture 4" descr="Seyfert Galaxy NGC 5548 versus normal galaxy NGC 3277 ">
            <a:extLst>
              <a:ext uri="{FF2B5EF4-FFF2-40B4-BE49-F238E27FC236}">
                <a16:creationId xmlns:a16="http://schemas.microsoft.com/office/drawing/2014/main" id="{DCB34406-5E78-49D1-8109-655171CBD1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213" y="658813"/>
            <a:ext cx="7769225" cy="4581525"/>
          </a:xfrm>
        </p:spPr>
      </p:pic>
      <p:sp>
        <p:nvSpPr>
          <p:cNvPr id="52228" name="Text Box 7">
            <a:extLst>
              <a:ext uri="{FF2B5EF4-FFF2-40B4-BE49-F238E27FC236}">
                <a16:creationId xmlns:a16="http://schemas.microsoft.com/office/drawing/2014/main" id="{18DFD7BD-F091-4288-AB29-9379FB0A3C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5373688"/>
            <a:ext cx="29400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latin typeface="Times New Roman" panose="02020603050405020304" pitchFamily="18" charset="0"/>
              </a:rPr>
              <a:t>Seyfert  NGC 5548</a:t>
            </a:r>
          </a:p>
        </p:txBody>
      </p:sp>
      <p:sp>
        <p:nvSpPr>
          <p:cNvPr id="52229" name="Text Box 8">
            <a:extLst>
              <a:ext uri="{FF2B5EF4-FFF2-40B4-BE49-F238E27FC236}">
                <a16:creationId xmlns:a16="http://schemas.microsoft.com/office/drawing/2014/main" id="{A0962ED8-0A78-4922-B0F5-CB2EDCCDD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300663"/>
            <a:ext cx="38655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latin typeface="Times New Roman" panose="02020603050405020304" pitchFamily="18" charset="0"/>
              </a:rPr>
              <a:t>normal galaxy NGC 3277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日期占位符 3">
            <a:extLst>
              <a:ext uri="{FF2B5EF4-FFF2-40B4-BE49-F238E27FC236}">
                <a16:creationId xmlns:a16="http://schemas.microsoft.com/office/drawing/2014/main" id="{F137CAD6-5CB2-410F-806D-CBE20F83A725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53250" name="灯片编号占位符 5">
            <a:extLst>
              <a:ext uri="{FF2B5EF4-FFF2-40B4-BE49-F238E27FC236}">
                <a16:creationId xmlns:a16="http://schemas.microsoft.com/office/drawing/2014/main" id="{98101701-B73F-40D3-AE38-C1AFC08EEE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CD67AED1-C28B-4935-A175-51224EAD4D04}" type="slidenum">
              <a:rPr lang="en-US" altLang="zh-CN" smtClean="0"/>
              <a:pPr/>
              <a:t>48</a:t>
            </a:fld>
            <a:endParaRPr lang="en-US" altLang="zh-CN"/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FCB95A3E-9650-42A8-94E6-CE594FDAD6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188" y="476250"/>
            <a:ext cx="7847012" cy="5619750"/>
          </a:xfrm>
        </p:spPr>
        <p:txBody>
          <a:bodyPr/>
          <a:lstStyle/>
          <a:p>
            <a:pPr marL="609600" indent="-609600">
              <a:buFontTx/>
              <a:buNone/>
            </a:pPr>
            <a:r>
              <a:rPr lang="zh-CN" altLang="en-US" b="1">
                <a:ea typeface="楷体_GB2312" pitchFamily="49" charset="-122"/>
              </a:rPr>
              <a:t>活动星系核的共同特点</a:t>
            </a:r>
          </a:p>
          <a:p>
            <a:pPr marL="609600" indent="-609600">
              <a:buFont typeface="Wingdings" panose="05000000000000000000" pitchFamily="2" charset="2"/>
              <a:buAutoNum type="circleNumDbPlain"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有比正常星系更亮的致密核区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800">
                <a:solidFill>
                  <a:srgbClr val="996600"/>
                </a:solidFill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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活动星系核往往在所有的电磁波段都有着极高的辐射。一个类星体的辐射光度可以达到普通星系的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10</a:t>
            </a:r>
            <a:r>
              <a:rPr lang="en-US" altLang="zh-CN" sz="2800" b="1" baseline="30000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en-US" altLang="zh-CN" sz="2800" b="1" baseline="30000">
                <a:latin typeface="Tahoma" panose="020B0604030504040204" pitchFamily="34" charset="0"/>
                <a:ea typeface="楷体_GB2312" pitchFamily="49" charset="-122"/>
              </a:rPr>
              <a:t>—</a:t>
            </a:r>
            <a:r>
              <a:rPr lang="en-US" altLang="zh-CN" sz="2800" b="1" baseline="30000"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倍。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996600"/>
                </a:solidFill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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考虑到活动星系核的尺度非常小，在如此大密度的情况下，中心体只能是由黑洞组成的。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996600"/>
                </a:solidFill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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对于一个中等光度的活动星系核。要产生如此高的能量，这个黑洞每年要消耗一个太阳质量的物质。</a:t>
            </a:r>
          </a:p>
          <a:p>
            <a:pPr marL="609600" indent="-609600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        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（若一个普通的类星体距离我们和织女星一样远的话，它将比太阳还亮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100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倍）</a:t>
            </a: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日期占位符 3">
            <a:extLst>
              <a:ext uri="{FF2B5EF4-FFF2-40B4-BE49-F238E27FC236}">
                <a16:creationId xmlns:a16="http://schemas.microsoft.com/office/drawing/2014/main" id="{692180E5-2B40-4B01-B874-D262B643FA1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54274" name="灯片编号占位符 5">
            <a:extLst>
              <a:ext uri="{FF2B5EF4-FFF2-40B4-BE49-F238E27FC236}">
                <a16:creationId xmlns:a16="http://schemas.microsoft.com/office/drawing/2014/main" id="{041D1573-0576-454E-B9D1-3CF9F51728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56D54098-46DE-45B4-82A8-BA545DC5E5C5}" type="slidenum">
              <a:rPr lang="en-US" altLang="zh-CN" smtClean="0"/>
              <a:pPr/>
              <a:t>49</a:t>
            </a:fld>
            <a:endParaRPr lang="en-US" altLang="zh-CN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BDDB32A1-76D3-4735-8F70-2597D01580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333375"/>
            <a:ext cx="7989887" cy="5762625"/>
          </a:xfrm>
        </p:spPr>
        <p:txBody>
          <a:bodyPr/>
          <a:lstStyle/>
          <a:p>
            <a:pPr marL="609600" indent="-609600">
              <a:buFont typeface="Wingdings" panose="05000000000000000000" pitchFamily="2" charset="2"/>
              <a:buAutoNum type="circleNumDbPlain" startAt="2"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主要表现为非恒星的连续谱（如射电、光学、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射线波段等）</a:t>
            </a:r>
          </a:p>
          <a:p>
            <a:pPr marL="609600" indent="-609600">
              <a:buClr>
                <a:schemeClr val="tx1"/>
              </a:buClr>
              <a:buFont typeface="Wingdings" panose="05000000000000000000" pitchFamily="2" charset="2"/>
              <a:buAutoNum type="circleNumDbPlain" startAt="3"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辐射范围覆盖全波段，有比正常星系更强的高能辐射</a:t>
            </a:r>
          </a:p>
          <a:p>
            <a:pPr marL="609600" indent="-609600">
              <a:buClr>
                <a:schemeClr val="tx1"/>
              </a:buClr>
              <a:buFont typeface="Wingdings" panose="05000000000000000000" pitchFamily="2" charset="2"/>
              <a:buAutoNum type="circleNumDbPlain" startAt="3"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存在原子和离子的发射谱线</a:t>
            </a:r>
          </a:p>
          <a:p>
            <a:pPr marL="609600" indent="-609600">
              <a:buClr>
                <a:schemeClr val="tx1"/>
              </a:buClr>
              <a:buFont typeface="Wingdings" panose="05000000000000000000" pitchFamily="2" charset="2"/>
              <a:buAutoNum type="circleNumDbPlain" startAt="5"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连续谱和发射线的强度、偏振和谱形可以有不规则光变（有的几小时到几天，有的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年到几年）</a:t>
            </a:r>
          </a:p>
          <a:p>
            <a:pPr marL="609600" indent="-609600">
              <a:buClr>
                <a:schemeClr val="tx1"/>
              </a:buClr>
              <a:buFont typeface="Wingdings" panose="05000000000000000000" pitchFamily="2" charset="2"/>
              <a:buAutoNum type="circleNumDbPlain" startAt="5"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大部分有喷流现象</a:t>
            </a:r>
            <a:endParaRPr lang="zh-CN" altLang="en-US" sz="2800">
              <a:latin typeface="楷体_GB2312" pitchFamily="49" charset="-122"/>
              <a:ea typeface="楷体_GB2312" pitchFamily="49" charset="-122"/>
            </a:endParaRPr>
          </a:p>
          <a:p>
            <a:pPr marL="609600" indent="-609600"/>
            <a:endParaRPr lang="en-US" altLang="zh-CN" sz="280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日期占位符 3">
            <a:extLst>
              <a:ext uri="{FF2B5EF4-FFF2-40B4-BE49-F238E27FC236}">
                <a16:creationId xmlns:a16="http://schemas.microsoft.com/office/drawing/2014/main" id="{2776EB54-EC5A-4716-B42C-6820F3F0BE9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8194" name="灯片编号占位符 5">
            <a:extLst>
              <a:ext uri="{FF2B5EF4-FFF2-40B4-BE49-F238E27FC236}">
                <a16:creationId xmlns:a16="http://schemas.microsoft.com/office/drawing/2014/main" id="{160493BB-BED8-4996-88B7-8488E151ED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394BF477-1781-4F65-8389-A3AD41D1F65C}" type="slidenum">
              <a:rPr lang="en-US" altLang="zh-CN" smtClean="0"/>
              <a:pPr/>
              <a:t>5</a:t>
            </a:fld>
            <a:endParaRPr lang="en-US" altLang="zh-CN"/>
          </a:p>
        </p:txBody>
      </p:sp>
      <p:pic>
        <p:nvPicPr>
          <p:cNvPr id="8195" name="Picture 2" descr="[YYTvO][V2[20100524-1711230]">
            <a:extLst>
              <a:ext uri="{FF2B5EF4-FFF2-40B4-BE49-F238E27FC236}">
                <a16:creationId xmlns:a16="http://schemas.microsoft.com/office/drawing/2014/main" id="{1ACCB263-BF28-4D99-AA30-375FB1544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476250"/>
            <a:ext cx="6480175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579" name="Rectangle 3">
            <a:extLst>
              <a:ext uri="{FF2B5EF4-FFF2-40B4-BE49-F238E27FC236}">
                <a16:creationId xmlns:a16="http://schemas.microsoft.com/office/drawing/2014/main" id="{ABE3AB49-DA08-4BC6-B064-7BA773C09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3141663"/>
            <a:ext cx="1717675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跂彼织女</a:t>
            </a:r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,</a:t>
            </a:r>
          </a:p>
          <a:p>
            <a:r>
              <a:rPr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终日七襄</a:t>
            </a:r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,</a:t>
            </a:r>
          </a:p>
          <a:p>
            <a:r>
              <a:rPr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虽则七襄</a:t>
            </a:r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,</a:t>
            </a:r>
          </a:p>
          <a:p>
            <a:r>
              <a:rPr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不成报章</a:t>
            </a:r>
          </a:p>
          <a:p>
            <a:r>
              <a:rPr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睆彼牵牛</a:t>
            </a:r>
            <a:r>
              <a:rPr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,</a:t>
            </a:r>
          </a:p>
          <a:p>
            <a:r>
              <a:rPr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不以服箱</a:t>
            </a:r>
            <a:r>
              <a:rPr lang="zh-CN" altLang="en-US" sz="2400" b="1">
                <a:solidFill>
                  <a:srgbClr val="FF505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152580" name="Rectangle 4">
            <a:extLst>
              <a:ext uri="{FF2B5EF4-FFF2-40B4-BE49-F238E27FC236}">
                <a16:creationId xmlns:a16="http://schemas.microsoft.com/office/drawing/2014/main" id="{0C9C4314-A266-441E-AB27-F29AC88C6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1481138"/>
            <a:ext cx="34178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2800" b="1">
                <a:solidFill>
                  <a:srgbClr val="FF5050"/>
                </a:solidFill>
                <a:latin typeface="楷体_GB2312" pitchFamily="49" charset="-122"/>
                <a:ea typeface="楷体_GB2312" pitchFamily="49" charset="-122"/>
              </a:rPr>
              <a:t>《</a:t>
            </a:r>
            <a:r>
              <a:rPr lang="zh-CN" altLang="en-US" sz="2800" b="1">
                <a:solidFill>
                  <a:srgbClr val="FF5050"/>
                </a:solidFill>
                <a:latin typeface="楷体_GB2312" pitchFamily="49" charset="-122"/>
                <a:ea typeface="楷体_GB2312" pitchFamily="49" charset="-122"/>
              </a:rPr>
              <a:t>诗经</a:t>
            </a:r>
            <a:r>
              <a:rPr lang="en-US" altLang="zh-CN" sz="2800" b="1">
                <a:solidFill>
                  <a:srgbClr val="FF5050"/>
                </a:solidFill>
                <a:ea typeface="楷体_GB2312" pitchFamily="49" charset="-122"/>
              </a:rPr>
              <a:t>·</a:t>
            </a:r>
            <a:r>
              <a:rPr lang="zh-CN" altLang="en-US" sz="2800" b="1">
                <a:solidFill>
                  <a:srgbClr val="FF5050"/>
                </a:solidFill>
                <a:latin typeface="楷体_GB2312" pitchFamily="49" charset="-122"/>
                <a:ea typeface="楷体_GB2312" pitchFamily="49" charset="-122"/>
              </a:rPr>
              <a:t>小雅</a:t>
            </a:r>
            <a:r>
              <a:rPr lang="en-US" altLang="zh-CN" sz="2800" b="1">
                <a:solidFill>
                  <a:srgbClr val="FF5050"/>
                </a:solidFill>
                <a:ea typeface="楷体_GB2312" pitchFamily="49" charset="-122"/>
              </a:rPr>
              <a:t>·</a:t>
            </a:r>
            <a:r>
              <a:rPr lang="zh-CN" altLang="en-US" sz="2800" b="1">
                <a:solidFill>
                  <a:srgbClr val="FF5050"/>
                </a:solidFill>
                <a:latin typeface="楷体_GB2312" pitchFamily="49" charset="-122"/>
                <a:ea typeface="楷体_GB2312" pitchFamily="49" charset="-122"/>
              </a:rPr>
              <a:t>大东</a:t>
            </a:r>
            <a:r>
              <a:rPr lang="en-US" altLang="zh-CN" sz="2800" b="1">
                <a:solidFill>
                  <a:srgbClr val="FF5050"/>
                </a:solidFill>
                <a:latin typeface="楷体_GB2312" pitchFamily="49" charset="-122"/>
                <a:ea typeface="楷体_GB2312" pitchFamily="49" charset="-122"/>
              </a:rPr>
              <a:t>》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79" grpId="0"/>
      <p:bldP spid="15258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日期占位符 3">
            <a:extLst>
              <a:ext uri="{FF2B5EF4-FFF2-40B4-BE49-F238E27FC236}">
                <a16:creationId xmlns:a16="http://schemas.microsoft.com/office/drawing/2014/main" id="{BFA6C872-7DB9-49BA-8ECA-1AB9F5C22118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55298" name="灯片编号占位符 5">
            <a:extLst>
              <a:ext uri="{FF2B5EF4-FFF2-40B4-BE49-F238E27FC236}">
                <a16:creationId xmlns:a16="http://schemas.microsoft.com/office/drawing/2014/main" id="{FF3A8D23-6EAA-437F-B510-581864FA9B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9383F9AB-C8EC-408B-B444-F4D0B842ECFB}" type="slidenum">
              <a:rPr lang="en-US" altLang="zh-CN" smtClean="0"/>
              <a:pPr/>
              <a:t>50</a:t>
            </a:fld>
            <a:endParaRPr lang="en-US" altLang="zh-CN"/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B0A2318A-FA46-4151-955F-4C50AF7EDB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213" y="549275"/>
            <a:ext cx="7773987" cy="5546725"/>
          </a:xfrm>
        </p:spPr>
        <p:txBody>
          <a:bodyPr/>
          <a:lstStyle/>
          <a:p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活动星系核目前还缺乏一个统一、严格的定义。从观测角度，凡属活动星系核都具有这些观测特征中一部分。</a:t>
            </a:r>
          </a:p>
          <a:p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sz="2800" b="1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 一般来说，具有以上全部或部分特征的星系就称做活动星系</a:t>
            </a:r>
            <a:r>
              <a:rPr lang="en-US" altLang="zh-CN" sz="2800" b="1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800" b="1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核</a:t>
            </a:r>
            <a:r>
              <a:rPr lang="en-US" altLang="zh-CN" sz="2800" b="1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</a:p>
          <a:p>
            <a:endParaRPr lang="en-US" altLang="zh-CN" sz="2800">
              <a:solidFill>
                <a:srgbClr val="CC0000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en-US" altLang="zh-CN" sz="2800">
              <a:solidFill>
                <a:srgbClr val="CC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日期占位符 3">
            <a:extLst>
              <a:ext uri="{FF2B5EF4-FFF2-40B4-BE49-F238E27FC236}">
                <a16:creationId xmlns:a16="http://schemas.microsoft.com/office/drawing/2014/main" id="{7415E746-1FE6-4E55-92A0-7935A040DA9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56322" name="灯片编号占位符 5">
            <a:extLst>
              <a:ext uri="{FF2B5EF4-FFF2-40B4-BE49-F238E27FC236}">
                <a16:creationId xmlns:a16="http://schemas.microsoft.com/office/drawing/2014/main" id="{96FC0168-F8D5-44D2-A765-B131B8EB21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2D1B301A-BE2B-4307-9922-C4565B02D439}" type="slidenum">
              <a:rPr lang="en-US" altLang="zh-CN" smtClean="0"/>
              <a:pPr/>
              <a:t>51</a:t>
            </a:fld>
            <a:endParaRPr lang="en-US" altLang="zh-CN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4A04E757-AEF3-4E91-AFCB-A3420230CE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213" y="981075"/>
            <a:ext cx="7773987" cy="5114925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b="1">
                <a:ea typeface="楷体_GB2312" pitchFamily="49" charset="-122"/>
              </a:rPr>
              <a:t>活动星系核定量的定义：</a:t>
            </a:r>
          </a:p>
          <a:p>
            <a:pPr>
              <a:buFontTx/>
              <a:buNone/>
            </a:pPr>
            <a:r>
              <a:rPr lang="zh-CN" altLang="en-US" sz="3600" b="1">
                <a:latin typeface="楷体_GB2312" pitchFamily="49" charset="-122"/>
                <a:ea typeface="楷体_GB2312" pitchFamily="49" charset="-122"/>
              </a:rPr>
              <a:t>      </a:t>
            </a:r>
          </a:p>
          <a:p>
            <a:pPr>
              <a:buFontTx/>
              <a:buNone/>
            </a:pPr>
            <a:r>
              <a:rPr lang="zh-CN" altLang="en-US" sz="3600" b="1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从一个半径不到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0.1pc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的核区，能够持续发出能量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W&gt;10</a:t>
            </a:r>
            <a:r>
              <a:rPr lang="en-US" altLang="zh-CN" sz="2800" b="1" baseline="30000">
                <a:latin typeface="楷体_GB2312" pitchFamily="49" charset="-122"/>
                <a:ea typeface="楷体_GB2312" pitchFamily="49" charset="-122"/>
              </a:rPr>
              <a:t>38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erg/s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。其连续辐射从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1MeV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到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100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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m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，大部分呈幂律谱形式。这类天体统称为活动星系核（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AGN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）。</a:t>
            </a:r>
          </a:p>
          <a:p>
            <a:endParaRPr lang="en-US" altLang="zh-CN" sz="280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日期占位符 3">
            <a:extLst>
              <a:ext uri="{FF2B5EF4-FFF2-40B4-BE49-F238E27FC236}">
                <a16:creationId xmlns:a16="http://schemas.microsoft.com/office/drawing/2014/main" id="{0722D202-EE97-4E02-BE57-EED0BBA43A5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57346" name="灯片编号占位符 5">
            <a:extLst>
              <a:ext uri="{FF2B5EF4-FFF2-40B4-BE49-F238E27FC236}">
                <a16:creationId xmlns:a16="http://schemas.microsoft.com/office/drawing/2014/main" id="{08F1359C-1480-4D78-AF6C-08F638D6C9F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948500AA-CB7F-4C4C-8F7D-771508E534E6}" type="slidenum">
              <a:rPr lang="en-US" altLang="zh-CN" smtClean="0"/>
              <a:pPr/>
              <a:t>52</a:t>
            </a:fld>
            <a:endParaRPr lang="en-US" altLang="zh-CN"/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FC8ACC8E-CD6D-4967-93CA-B107995572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5288" y="908050"/>
            <a:ext cx="8062912" cy="518795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b="1">
                <a:ea typeface="楷体_GB2312" pitchFamily="49" charset="-122"/>
              </a:rPr>
              <a:t>活动星系核的分类：</a:t>
            </a:r>
          </a:p>
          <a:p>
            <a:endParaRPr lang="zh-CN" altLang="en-US" sz="2800" b="1">
              <a:ea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AGN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的分类目前没有统一的标准。</a:t>
            </a:r>
          </a:p>
          <a:p>
            <a:pPr>
              <a:buFontTx/>
              <a:buNone/>
            </a:pPr>
            <a:r>
              <a:rPr lang="zh-CN" altLang="en-US" sz="2800" b="1"/>
              <a:t>             </a:t>
            </a:r>
            <a:r>
              <a:rPr lang="zh-CN" altLang="en-US" sz="2800" b="1">
                <a:ea typeface="楷体_GB2312" pitchFamily="49" charset="-122"/>
              </a:rPr>
              <a:t>在文献中有各种各样的名称。这些名称往往从</a:t>
            </a:r>
            <a:r>
              <a:rPr lang="zh-CN" altLang="en-US" sz="2800" b="1">
                <a:solidFill>
                  <a:srgbClr val="CC0000"/>
                </a:solidFill>
                <a:ea typeface="楷体_GB2312" pitchFamily="49" charset="-122"/>
              </a:rPr>
              <a:t>不同的观测特性</a:t>
            </a:r>
            <a:r>
              <a:rPr lang="zh-CN" altLang="en-US" sz="2800" b="1">
                <a:ea typeface="楷体_GB2312" pitchFamily="49" charset="-122"/>
              </a:rPr>
              <a:t>出发而定名的，因此各类型之间会相互交叉。</a:t>
            </a:r>
            <a:r>
              <a:rPr lang="zh-CN" altLang="en-US" sz="2800" b="1"/>
              <a:t> </a:t>
            </a:r>
          </a:p>
          <a:p>
            <a:endParaRPr lang="en-US" altLang="zh-CN" sz="2800"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日期占位符 3">
            <a:extLst>
              <a:ext uri="{FF2B5EF4-FFF2-40B4-BE49-F238E27FC236}">
                <a16:creationId xmlns:a16="http://schemas.microsoft.com/office/drawing/2014/main" id="{D4EA3A81-9650-4352-80E7-C0DF407B565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58370" name="灯片编号占位符 5">
            <a:extLst>
              <a:ext uri="{FF2B5EF4-FFF2-40B4-BE49-F238E27FC236}">
                <a16:creationId xmlns:a16="http://schemas.microsoft.com/office/drawing/2014/main" id="{C5409A85-2987-45BB-B473-1DAAB3620AC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F532E6EF-464A-4555-B693-B518612C1219}" type="slidenum">
              <a:rPr lang="en-US" altLang="zh-CN" smtClean="0"/>
              <a:pPr/>
              <a:t>53</a:t>
            </a:fld>
            <a:endParaRPr lang="en-US" altLang="zh-CN"/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709C6684-7B2E-40B5-ACAD-F0771E360A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1125538"/>
            <a:ext cx="8353425" cy="5040312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800" b="1"/>
              <a:t>Quasar  </a:t>
            </a:r>
            <a:r>
              <a:rPr lang="en-US" altLang="zh-CN" sz="2800"/>
              <a:t>                 </a:t>
            </a:r>
            <a:r>
              <a:rPr lang="zh-CN" altLang="en-US" sz="2400" b="1"/>
              <a:t>（</a:t>
            </a:r>
            <a:r>
              <a:rPr lang="zh-CN" altLang="en-US" sz="2800" b="1"/>
              <a:t>专指具有强射电辐射的类星体</a:t>
            </a:r>
            <a:r>
              <a:rPr lang="zh-CN" altLang="en-US" sz="2400" b="1"/>
              <a:t> ）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b="1"/>
              <a:t>QSO</a:t>
            </a:r>
            <a:r>
              <a:rPr lang="zh-CN" altLang="en-US" sz="2800" b="1"/>
              <a:t>（</a:t>
            </a:r>
            <a:r>
              <a:rPr lang="en-US" altLang="zh-CN" sz="2800" b="1"/>
              <a:t>Quasi-Stellar Object</a:t>
            </a:r>
            <a:r>
              <a:rPr lang="zh-CN" altLang="en-US" sz="2800" b="1"/>
              <a:t>）  </a:t>
            </a:r>
            <a:r>
              <a:rPr lang="zh-CN" altLang="en-US" sz="2800" b="1">
                <a:solidFill>
                  <a:srgbClr val="FF0000"/>
                </a:solidFill>
              </a:rPr>
              <a:t>类星体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b="1"/>
              <a:t> </a:t>
            </a:r>
            <a:r>
              <a:rPr lang="en-US" altLang="zh-CN" sz="2800" b="1"/>
              <a:t>Seyfert 1                       </a:t>
            </a:r>
            <a:r>
              <a:rPr lang="zh-CN" altLang="en-US" sz="2800" b="1"/>
              <a:t>塞佛特星系</a:t>
            </a:r>
            <a:r>
              <a:rPr lang="en-US" altLang="zh-CN" sz="2800" b="1"/>
              <a:t>1</a:t>
            </a:r>
            <a:r>
              <a:rPr lang="zh-CN" altLang="en-US" sz="2800" b="1"/>
              <a:t>型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b="1"/>
              <a:t> </a:t>
            </a:r>
            <a:r>
              <a:rPr lang="en-US" altLang="zh-CN" sz="2800" b="1"/>
              <a:t>Seyfert 2                       </a:t>
            </a:r>
            <a:r>
              <a:rPr lang="zh-CN" altLang="en-US" sz="2800" b="1"/>
              <a:t>塞佛特星系</a:t>
            </a:r>
            <a:r>
              <a:rPr lang="en-US" altLang="zh-CN" sz="2800" b="1"/>
              <a:t>2</a:t>
            </a:r>
            <a:r>
              <a:rPr lang="zh-CN" altLang="en-US" sz="2800" b="1"/>
              <a:t>型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b="1"/>
              <a:t> </a:t>
            </a:r>
            <a:r>
              <a:rPr lang="en-US" altLang="zh-CN" sz="2800" b="1"/>
              <a:t>Seyfert 1.95                  </a:t>
            </a:r>
            <a:r>
              <a:rPr lang="zh-CN" altLang="en-US" sz="2800" b="1"/>
              <a:t>塞佛特星系</a:t>
            </a:r>
            <a:r>
              <a:rPr lang="en-US" altLang="zh-CN" sz="2800" b="1"/>
              <a:t>1.95</a:t>
            </a:r>
            <a:r>
              <a:rPr lang="zh-CN" altLang="en-US" sz="2800" b="1"/>
              <a:t>型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b="1"/>
              <a:t> </a:t>
            </a:r>
            <a:r>
              <a:rPr lang="en-US" altLang="zh-CN" sz="2800" b="1"/>
              <a:t>SRG                              </a:t>
            </a:r>
            <a:r>
              <a:rPr lang="zh-CN" altLang="en-US" sz="2800" b="1"/>
              <a:t>强射电星系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b="1"/>
              <a:t> </a:t>
            </a:r>
            <a:r>
              <a:rPr lang="en-US" altLang="zh-CN" sz="2800" b="1"/>
              <a:t>NLRG                           </a:t>
            </a:r>
            <a:r>
              <a:rPr lang="zh-CN" altLang="en-US" sz="2800" b="1"/>
              <a:t>具有窄发射线的射电星系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b="1"/>
              <a:t> </a:t>
            </a:r>
            <a:r>
              <a:rPr lang="en-US" altLang="zh-CN" sz="2800" b="1"/>
              <a:t>BLRG                           </a:t>
            </a:r>
            <a:r>
              <a:rPr lang="zh-CN" altLang="en-US" sz="2800" b="1"/>
              <a:t>具有宽发射线的射电星系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b="1"/>
              <a:t>N galaxy                         N</a:t>
            </a:r>
            <a:r>
              <a:rPr lang="zh-CN" altLang="en-US" sz="2800" b="1"/>
              <a:t>星系（有亮核的椭圆星系） </a:t>
            </a:r>
          </a:p>
          <a:p>
            <a:endParaRPr lang="en-US" altLang="zh-CN" sz="28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03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日期占位符 3">
            <a:extLst>
              <a:ext uri="{FF2B5EF4-FFF2-40B4-BE49-F238E27FC236}">
                <a16:creationId xmlns:a16="http://schemas.microsoft.com/office/drawing/2014/main" id="{B9576421-10A0-4C9E-B36A-40CD4A6E1BA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59394" name="灯片编号占位符 5">
            <a:extLst>
              <a:ext uri="{FF2B5EF4-FFF2-40B4-BE49-F238E27FC236}">
                <a16:creationId xmlns:a16="http://schemas.microsoft.com/office/drawing/2014/main" id="{873A8152-A532-4784-BA2A-985E99FD4E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052712A0-C05F-480D-BC7A-9AFC12CEDA56}" type="slidenum">
              <a:rPr lang="en-US" altLang="zh-CN" smtClean="0"/>
              <a:pPr/>
              <a:t>54</a:t>
            </a:fld>
            <a:endParaRPr lang="en-US" altLang="zh-CN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F11110E8-D32A-41CC-A21C-4A797A14EC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188" y="476250"/>
            <a:ext cx="7847012" cy="5619750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b="1"/>
              <a:t>BLAZAR            </a:t>
            </a:r>
            <a:r>
              <a:rPr lang="zh-CN" altLang="en-US" sz="2800" b="1"/>
              <a:t>闪偏星系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b="1"/>
              <a:t>OVV                   </a:t>
            </a:r>
            <a:r>
              <a:rPr lang="zh-CN" altLang="en-US" sz="2800" b="1"/>
              <a:t>具有激烈光变的星系</a:t>
            </a:r>
            <a:r>
              <a:rPr lang="en-US" altLang="zh-CN" sz="2800" b="1"/>
              <a:t>,</a:t>
            </a:r>
            <a:r>
              <a:rPr lang="zh-CN" altLang="en-US" sz="2800" b="1"/>
              <a:t>多指类星体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b="1"/>
              <a:t>HPQ                    </a:t>
            </a:r>
            <a:r>
              <a:rPr lang="zh-CN" altLang="en-US" sz="2800" b="1"/>
              <a:t>具有高偏振的类星体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b="1"/>
              <a:t>BL Lac                 </a:t>
            </a:r>
            <a:r>
              <a:rPr lang="zh-CN" altLang="en-US" sz="2800" b="1"/>
              <a:t>蝎虎座</a:t>
            </a:r>
            <a:r>
              <a:rPr lang="en-US" altLang="zh-CN" sz="2800" b="1"/>
              <a:t>BL</a:t>
            </a:r>
            <a:r>
              <a:rPr lang="zh-CN" altLang="en-US" sz="2800" b="1"/>
              <a:t>型天体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b="1"/>
              <a:t>核</a:t>
            </a:r>
            <a:r>
              <a:rPr lang="en-US" altLang="zh-CN" sz="2800" b="1"/>
              <a:t>HⅡ</a:t>
            </a:r>
            <a:r>
              <a:rPr lang="zh-CN" altLang="en-US" sz="2800" b="1"/>
              <a:t>区              核具有</a:t>
            </a:r>
            <a:r>
              <a:rPr lang="en-US" altLang="zh-CN" sz="2800" b="1"/>
              <a:t>HⅡ</a:t>
            </a:r>
            <a:r>
              <a:rPr lang="zh-CN" altLang="en-US" sz="2800" b="1"/>
              <a:t>发射线特征的星系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b="1"/>
              <a:t>LINER                 </a:t>
            </a:r>
            <a:r>
              <a:rPr lang="zh-CN" altLang="en-US" sz="2800" b="1"/>
              <a:t>低电离窄发射线区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b="1"/>
              <a:t>Starburst  galaxy  </a:t>
            </a:r>
            <a:r>
              <a:rPr lang="zh-CN" altLang="en-US" sz="2800" b="1"/>
              <a:t>星暴星系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b="1"/>
              <a:t>Warmer                </a:t>
            </a:r>
            <a:r>
              <a:rPr lang="zh-CN" altLang="en-US" sz="2800" b="1"/>
              <a:t>具有强红外辐射的星系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b="1"/>
              <a:t>强</a:t>
            </a:r>
            <a:r>
              <a:rPr lang="en-US" altLang="zh-CN" sz="2800" b="1"/>
              <a:t>IRAS</a:t>
            </a:r>
            <a:r>
              <a:rPr lang="zh-CN" altLang="en-US" sz="2800" b="1"/>
              <a:t>源            具有强红外辐射的星系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b="1"/>
              <a:t>MAGN                 </a:t>
            </a:r>
            <a:r>
              <a:rPr lang="zh-CN" altLang="en-US" sz="2800" b="1"/>
              <a:t>低光度的活动星系核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b="1"/>
              <a:t>……</a:t>
            </a:r>
          </a:p>
          <a:p>
            <a:pPr>
              <a:lnSpc>
                <a:spcPct val="90000"/>
              </a:lnSpc>
            </a:pPr>
            <a:endParaRPr lang="en-US" altLang="zh-CN" sz="2800"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日期占位符 3">
            <a:extLst>
              <a:ext uri="{FF2B5EF4-FFF2-40B4-BE49-F238E27FC236}">
                <a16:creationId xmlns:a16="http://schemas.microsoft.com/office/drawing/2014/main" id="{F59897B7-4FBD-4E2F-A632-E82C17F85A3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60418" name="灯片编号占位符 5">
            <a:extLst>
              <a:ext uri="{FF2B5EF4-FFF2-40B4-BE49-F238E27FC236}">
                <a16:creationId xmlns:a16="http://schemas.microsoft.com/office/drawing/2014/main" id="{5F21F8E3-6FC2-4160-82E2-7A5AD95C0A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D082CB02-174C-477A-A297-41F1A37B9E71}" type="slidenum">
              <a:rPr lang="en-US" altLang="zh-CN" smtClean="0"/>
              <a:pPr/>
              <a:t>55</a:t>
            </a:fld>
            <a:endParaRPr lang="en-US" altLang="zh-CN"/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7214C9EB-E1D3-4E39-8FCB-A04692D128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188" y="692150"/>
            <a:ext cx="7847012" cy="5403850"/>
          </a:xfrm>
        </p:spPr>
        <p:txBody>
          <a:bodyPr/>
          <a:lstStyle/>
          <a:p>
            <a:pPr>
              <a:lnSpc>
                <a:spcPct val="130000"/>
              </a:lnSpc>
              <a:buFontTx/>
              <a:buNone/>
            </a:pP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根据观测波段，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AGN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可以分为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996600"/>
                </a:solidFill>
                <a:ea typeface="楷体_GB2312" pitchFamily="49" charset="-122"/>
                <a:sym typeface="Wingdings" panose="05000000000000000000" pitchFamily="2" charset="2"/>
              </a:rPr>
              <a:t>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主要根据射电性质发现的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AGN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有：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      射电类星体、强射电星系、弱射电星系、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BLAZAR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800" b="1">
              <a:latin typeface="楷体_GB2312" pitchFamily="49" charset="-122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b="1">
                <a:solidFill>
                  <a:srgbClr val="996600"/>
                </a:solidFill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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主要根据光学辐射特征确定的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AGN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有：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      射电宁静类星体、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Seyfert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星系、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LINERs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，核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HII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区</a:t>
            </a:r>
          </a:p>
          <a:p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  <a:p>
            <a:endParaRPr lang="en-US" altLang="zh-CN" sz="2800" b="1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日期占位符 3">
            <a:extLst>
              <a:ext uri="{FF2B5EF4-FFF2-40B4-BE49-F238E27FC236}">
                <a16:creationId xmlns:a16="http://schemas.microsoft.com/office/drawing/2014/main" id="{E77602B6-12B8-4E48-8A53-03A87F6D393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61442" name="灯片编号占位符 5">
            <a:extLst>
              <a:ext uri="{FF2B5EF4-FFF2-40B4-BE49-F238E27FC236}">
                <a16:creationId xmlns:a16="http://schemas.microsoft.com/office/drawing/2014/main" id="{85CC1CFC-CBC3-4FC6-A4BC-44FB965A73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F6BEF159-BADF-4391-A361-0EBA6FF2DEB5}" type="slidenum">
              <a:rPr lang="en-US" altLang="zh-CN" smtClean="0"/>
              <a:pPr/>
              <a:t>56</a:t>
            </a:fld>
            <a:endParaRPr lang="en-US" altLang="zh-CN"/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718DB3F5-5498-414E-B76A-824F1AD2AD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213" y="1125538"/>
            <a:ext cx="7772400" cy="4114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996600"/>
                </a:solidFill>
                <a:ea typeface="楷体_GB2312" pitchFamily="49" charset="-122"/>
                <a:sym typeface="Wingdings" panose="05000000000000000000" pitchFamily="2" charset="2"/>
              </a:rPr>
              <a:t>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主要根据红外性质选出的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AGN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有：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b="1"/>
              <a:t>      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星暴星系，强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IRAS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源</a:t>
            </a:r>
          </a:p>
          <a:p>
            <a:pPr>
              <a:buFont typeface="Wingdings" panose="05000000000000000000" pitchFamily="2" charset="2"/>
              <a:buChar char="Ø"/>
            </a:pPr>
            <a:endParaRPr lang="zh-CN" altLang="en-US" sz="2800" b="1">
              <a:latin typeface="楷体_GB2312" pitchFamily="49" charset="-122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CN" altLang="en-US" sz="2800" b="1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996600"/>
                </a:solidFill>
                <a:ea typeface="楷体_GB2312" pitchFamily="49" charset="-122"/>
                <a:sym typeface="Wingdings" panose="05000000000000000000" pitchFamily="2" charset="2"/>
              </a:rPr>
              <a:t>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主要根据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射线性质定出的有：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b="1"/>
              <a:t>       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射线选类星体、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射线选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BL Lac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、窄线</a:t>
            </a:r>
            <a:r>
              <a:rPr lang="en-US" altLang="zh-CN" sz="2800" b="1"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射线星系</a:t>
            </a:r>
          </a:p>
          <a:p>
            <a:endParaRPr lang="zh-CN" altLang="en-US" b="1">
              <a:latin typeface="楷体_GB2312" pitchFamily="49" charset="-122"/>
              <a:ea typeface="楷体_GB2312" pitchFamily="49" charset="-122"/>
            </a:endParaRPr>
          </a:p>
          <a:p>
            <a:endParaRPr lang="en-US" altLang="zh-CN"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标题 1">
            <a:extLst>
              <a:ext uri="{FF2B5EF4-FFF2-40B4-BE49-F238E27FC236}">
                <a16:creationId xmlns:a16="http://schemas.microsoft.com/office/drawing/2014/main" id="{9560A4EF-C227-4823-A3E1-4AD6AA5466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1954213" cy="1143000"/>
          </a:xfrm>
        </p:spPr>
        <p:txBody>
          <a:bodyPr/>
          <a:lstStyle/>
          <a:p>
            <a:r>
              <a:rPr lang="zh-CN" altLang="zh-CN" sz="3600" b="1"/>
              <a:t>类星体</a:t>
            </a:r>
          </a:p>
        </p:txBody>
      </p:sp>
      <p:sp>
        <p:nvSpPr>
          <p:cNvPr id="62466" name="内容占位符 2">
            <a:extLst>
              <a:ext uri="{FF2B5EF4-FFF2-40B4-BE49-F238E27FC236}">
                <a16:creationId xmlns:a16="http://schemas.microsoft.com/office/drawing/2014/main" id="{0C49D0DD-EA41-4F12-A52B-C76C1CB2BC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1125538"/>
            <a:ext cx="8229600" cy="518795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zh-CN" b="1"/>
              <a:t>20</a:t>
            </a:r>
            <a:r>
              <a:rPr lang="zh-CN" altLang="en-US" b="1"/>
              <a:t>世纪</a:t>
            </a:r>
            <a:r>
              <a:rPr lang="en-US" altLang="zh-CN" b="1"/>
              <a:t>60</a:t>
            </a:r>
            <a:r>
              <a:rPr lang="zh-CN" altLang="en-US" b="1"/>
              <a:t>年代四大天文发现之一。</a:t>
            </a:r>
          </a:p>
          <a:p>
            <a:pPr marL="0" indent="0">
              <a:buFontTx/>
              <a:buNone/>
            </a:pPr>
            <a:r>
              <a:rPr lang="zh-CN" altLang="zh-CN" b="1"/>
              <a:t>它们是一种貌似恒星（而非恒星）、辐射很强、光谱线红移很大的天体（目前最大可超过</a:t>
            </a:r>
            <a:r>
              <a:rPr lang="en-US" altLang="zh-CN" b="1"/>
              <a:t>7</a:t>
            </a:r>
            <a:r>
              <a:rPr lang="zh-CN" altLang="en-US" b="1"/>
              <a:t>）</a:t>
            </a:r>
            <a:r>
              <a:rPr lang="zh-CN" altLang="zh-CN" b="1"/>
              <a:t>。</a:t>
            </a:r>
          </a:p>
          <a:p>
            <a:pPr marL="0" indent="0">
              <a:buFontTx/>
              <a:buNone/>
            </a:pPr>
            <a:r>
              <a:rPr lang="zh-CN" altLang="zh-CN" b="1">
                <a:sym typeface="Arial" panose="020B0604020202020204" pitchFamily="34" charset="0"/>
              </a:rPr>
              <a:t>类星体的</a:t>
            </a:r>
            <a:r>
              <a:rPr lang="zh-CN" altLang="zh-CN" b="1"/>
              <a:t>发现：</a:t>
            </a:r>
          </a:p>
          <a:p>
            <a:pPr marL="0" indent="0">
              <a:buFontTx/>
              <a:buNone/>
            </a:pPr>
            <a:r>
              <a:rPr lang="en-US" altLang="zh-CN" b="1"/>
              <a:t>1960</a:t>
            </a:r>
            <a:r>
              <a:rPr lang="zh-CN" altLang="en-US" b="1"/>
              <a:t>年，马修斯和桑德奇，射电源</a:t>
            </a:r>
            <a:r>
              <a:rPr lang="en-US" altLang="zh-CN" b="1"/>
              <a:t>3C48</a:t>
            </a:r>
            <a:r>
              <a:rPr lang="zh-CN" altLang="en-US" b="1"/>
              <a:t>（</a:t>
            </a:r>
            <a:r>
              <a:rPr lang="en-US" altLang="zh-CN" b="1"/>
              <a:t>z=0.367)</a:t>
            </a:r>
          </a:p>
          <a:p>
            <a:pPr marL="0" indent="0">
              <a:buFontTx/>
              <a:buNone/>
            </a:pPr>
            <a:r>
              <a:rPr lang="en-US" altLang="zh-CN" b="1"/>
              <a:t>1963</a:t>
            </a:r>
            <a:r>
              <a:rPr lang="zh-CN" altLang="en-US" b="1"/>
              <a:t>年，施米特，</a:t>
            </a:r>
            <a:r>
              <a:rPr lang="en-US" altLang="zh-CN" b="1"/>
              <a:t>3C273</a:t>
            </a:r>
            <a:r>
              <a:rPr lang="zh-CN" altLang="en-US" b="1"/>
              <a:t>（</a:t>
            </a:r>
            <a:r>
              <a:rPr lang="en-US" altLang="zh-CN" b="1"/>
              <a:t>Z=0.16</a:t>
            </a:r>
            <a:r>
              <a:rPr lang="zh-CN" altLang="en-US" b="1"/>
              <a:t>）</a:t>
            </a:r>
          </a:p>
          <a:p>
            <a:pPr marL="0" indent="0">
              <a:buFontTx/>
              <a:buNone/>
            </a:pPr>
            <a:r>
              <a:rPr lang="zh-CN" altLang="zh-CN" sz="2400" b="1">
                <a:solidFill>
                  <a:srgbClr val="FF0000"/>
                </a:solidFill>
              </a:rPr>
              <a:t>银河系内的恒星最大红移</a:t>
            </a:r>
            <a:r>
              <a:rPr lang="en-US" altLang="zh-CN" sz="2400" b="1">
                <a:solidFill>
                  <a:srgbClr val="FF0000"/>
                </a:solidFill>
              </a:rPr>
              <a:t>z=0.002,</a:t>
            </a:r>
            <a:r>
              <a:rPr lang="zh-CN" altLang="zh-CN" sz="2400" b="1">
                <a:solidFill>
                  <a:srgbClr val="FF0000"/>
                </a:solidFill>
              </a:rPr>
              <a:t>已发现的类星体的红移至少大一个量级。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标题 1">
            <a:extLst>
              <a:ext uri="{FF2B5EF4-FFF2-40B4-BE49-F238E27FC236}">
                <a16:creationId xmlns:a16="http://schemas.microsoft.com/office/drawing/2014/main" id="{178ECDC4-9F48-416B-B648-8987CA26BD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850" y="117475"/>
            <a:ext cx="4257675" cy="1143000"/>
          </a:xfrm>
        </p:spPr>
        <p:txBody>
          <a:bodyPr/>
          <a:lstStyle/>
          <a:p>
            <a:r>
              <a:rPr lang="zh-CN" altLang="en-US" sz="3600" b="1"/>
              <a:t>类星体的观测特征</a:t>
            </a:r>
          </a:p>
        </p:txBody>
      </p:sp>
      <p:sp>
        <p:nvSpPr>
          <p:cNvPr id="63490" name="内容占位符 2">
            <a:extLst>
              <a:ext uri="{FF2B5EF4-FFF2-40B4-BE49-F238E27FC236}">
                <a16:creationId xmlns:a16="http://schemas.microsoft.com/office/drawing/2014/main" id="{3DF42F32-7B51-48E8-A0FE-D8647CB03F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5288" y="1412875"/>
            <a:ext cx="8229600" cy="427355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zh-CN" sz="2400"/>
              <a:t>1.</a:t>
            </a:r>
            <a:r>
              <a:rPr lang="zh-CN" altLang="en-US" sz="2400"/>
              <a:t>光谱中都有发射线</a:t>
            </a:r>
            <a:r>
              <a:rPr lang="en-US" altLang="zh-CN" sz="2400"/>
              <a:t>.</a:t>
            </a:r>
          </a:p>
          <a:p>
            <a:pPr marL="0" indent="0">
              <a:buFontTx/>
              <a:buNone/>
            </a:pPr>
            <a:r>
              <a:rPr lang="en-US" altLang="zh-CN" sz="2400"/>
              <a:t>2.</a:t>
            </a:r>
            <a:r>
              <a:rPr lang="zh-CN" altLang="en-US" sz="2400"/>
              <a:t>许多类星体（不是全部）光谱中有吸收线。</a:t>
            </a:r>
          </a:p>
          <a:p>
            <a:pPr marL="0" indent="0">
              <a:buFontTx/>
              <a:buNone/>
            </a:pPr>
            <a:r>
              <a:rPr lang="en-US" altLang="zh-CN" sz="2400"/>
              <a:t>3.</a:t>
            </a:r>
            <a:r>
              <a:rPr lang="zh-CN" altLang="en-US" sz="2400"/>
              <a:t>大多数类星体的红移大于</a:t>
            </a:r>
            <a:r>
              <a:rPr lang="en-US" altLang="zh-CN" sz="2400"/>
              <a:t>1</a:t>
            </a:r>
            <a:r>
              <a:rPr lang="zh-CN" altLang="en-US" sz="2400"/>
              <a:t>，一般星系的红移小于</a:t>
            </a:r>
            <a:r>
              <a:rPr lang="en-US" altLang="zh-CN" sz="2400"/>
              <a:t>1.</a:t>
            </a:r>
          </a:p>
          <a:p>
            <a:pPr marL="0" indent="0">
              <a:buFontTx/>
              <a:buNone/>
            </a:pPr>
            <a:r>
              <a:rPr lang="en-US" altLang="zh-CN" sz="2400"/>
              <a:t>4.</a:t>
            </a:r>
            <a:r>
              <a:rPr lang="zh-CN" altLang="en-US" sz="2400"/>
              <a:t>光学连续谱与黑体辐射谱不同，具有非热的性质，紫外辐射很强。</a:t>
            </a:r>
          </a:p>
          <a:p>
            <a:pPr marL="0" indent="0">
              <a:buFontTx/>
              <a:buNone/>
            </a:pPr>
            <a:r>
              <a:rPr lang="en-US" altLang="zh-CN" sz="2400"/>
              <a:t>5.</a:t>
            </a:r>
            <a:r>
              <a:rPr lang="zh-CN" altLang="en-US" sz="2400"/>
              <a:t>类星射电源的连续射电谱是幂律谱。</a:t>
            </a:r>
          </a:p>
          <a:p>
            <a:pPr marL="0" indent="0">
              <a:buFontTx/>
              <a:buNone/>
            </a:pPr>
            <a:r>
              <a:rPr lang="en-US" altLang="zh-CN" sz="2400"/>
              <a:t>6.“</a:t>
            </a:r>
            <a:r>
              <a:rPr lang="zh-CN" altLang="en-US" sz="2400"/>
              <a:t>爱因斯坦</a:t>
            </a:r>
            <a:r>
              <a:rPr lang="en-US" altLang="zh-CN" sz="2400"/>
              <a:t>X</a:t>
            </a:r>
            <a:r>
              <a:rPr lang="zh-CN" altLang="en-US" sz="2400"/>
              <a:t>射线天文台</a:t>
            </a:r>
            <a:r>
              <a:rPr lang="en-US" altLang="zh-CN" sz="2400"/>
              <a:t>”</a:t>
            </a:r>
            <a:r>
              <a:rPr lang="zh-CN" altLang="en-US" sz="2400"/>
              <a:t>和</a:t>
            </a:r>
            <a:r>
              <a:rPr lang="en-US" altLang="zh-CN" sz="2400"/>
              <a:t>“ROST</a:t>
            </a:r>
            <a:r>
              <a:rPr lang="zh-CN" altLang="en-US" sz="2400"/>
              <a:t>卫星</a:t>
            </a:r>
            <a:r>
              <a:rPr lang="en-US" altLang="zh-CN" sz="2400"/>
              <a:t>”</a:t>
            </a:r>
            <a:r>
              <a:rPr lang="zh-CN" altLang="en-US" sz="2400"/>
              <a:t>记录到很多类星体是</a:t>
            </a:r>
            <a:r>
              <a:rPr lang="en-US" altLang="zh-CN" sz="2400"/>
              <a:t>x</a:t>
            </a:r>
            <a:r>
              <a:rPr lang="zh-CN" altLang="en-US" sz="2400"/>
              <a:t>射线辐射源。还发现几十个类星体有</a:t>
            </a:r>
            <a:r>
              <a:rPr lang="zh-CN" altLang="en-US" sz="1600">
                <a:latin typeface="微软雅黑" panose="020B0503020204020204" pitchFamily="34" charset="-122"/>
              </a:rPr>
              <a:t>ϒ</a:t>
            </a:r>
            <a:r>
              <a:rPr lang="zh-CN" altLang="en-US" sz="2400">
                <a:latin typeface="微软雅黑" panose="020B0503020204020204" pitchFamily="34" charset="-122"/>
              </a:rPr>
              <a:t>射线辐射</a:t>
            </a:r>
            <a:r>
              <a:rPr lang="en-US" altLang="zh-CN" sz="2400">
                <a:latin typeface="微软雅黑" panose="020B0503020204020204" pitchFamily="34" charset="-122"/>
              </a:rPr>
              <a:t>.</a:t>
            </a:r>
          </a:p>
          <a:p>
            <a:pPr marL="0" indent="0">
              <a:buFontTx/>
              <a:buNone/>
            </a:pPr>
            <a:r>
              <a:rPr lang="en-US" altLang="zh-CN" sz="2400">
                <a:latin typeface="微软雅黑" panose="020B0503020204020204" pitchFamily="34" charset="-122"/>
              </a:rPr>
              <a:t>7.</a:t>
            </a:r>
            <a:r>
              <a:rPr lang="zh-CN" altLang="en-US" sz="2400">
                <a:latin typeface="微软雅黑" panose="020B0503020204020204" pitchFamily="34" charset="-122"/>
              </a:rPr>
              <a:t>个别的类星体观测到光学喷流，少数有射电喷流</a:t>
            </a:r>
            <a:r>
              <a:rPr lang="en-US" altLang="zh-CN" sz="2400">
                <a:latin typeface="微软雅黑" panose="020B0503020204020204" pitchFamily="34" charset="-122"/>
              </a:rPr>
              <a:t>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日期占位符 1">
            <a:extLst>
              <a:ext uri="{FF2B5EF4-FFF2-40B4-BE49-F238E27FC236}">
                <a16:creationId xmlns:a16="http://schemas.microsoft.com/office/drawing/2014/main" id="{18DBF0BE-0751-46A6-9CA9-F8A068E4D96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64514" name="灯片编号占位符 3">
            <a:extLst>
              <a:ext uri="{FF2B5EF4-FFF2-40B4-BE49-F238E27FC236}">
                <a16:creationId xmlns:a16="http://schemas.microsoft.com/office/drawing/2014/main" id="{AADE7C3B-71E2-4DAF-ACFB-C8E17C6F68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33B2B2EF-94C7-4753-8A91-24515C2A2F4D}" type="slidenum">
              <a:rPr lang="en-US" altLang="zh-CN" smtClean="0"/>
              <a:pPr/>
              <a:t>59</a:t>
            </a:fld>
            <a:endParaRPr lang="en-US" altLang="zh-CN"/>
          </a:p>
        </p:txBody>
      </p:sp>
      <p:pic>
        <p:nvPicPr>
          <p:cNvPr id="64515" name="Picture 4" descr="See Explanation.  Clicking on the picture will download&#10; the highest resolution version available.">
            <a:hlinkClick r:id="rId2"/>
            <a:extLst>
              <a:ext uri="{FF2B5EF4-FFF2-40B4-BE49-F238E27FC236}">
                <a16:creationId xmlns:a16="http://schemas.microsoft.com/office/drawing/2014/main" id="{9CDD702D-1A93-4C65-AC01-EDB5C2684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8763000" cy="443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6" name="Text Box 5">
            <a:extLst>
              <a:ext uri="{FF2B5EF4-FFF2-40B4-BE49-F238E27FC236}">
                <a16:creationId xmlns:a16="http://schemas.microsoft.com/office/drawing/2014/main" id="{40FA15F4-4ABA-45D7-B604-59FB9908C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7150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光学</a:t>
            </a:r>
          </a:p>
        </p:txBody>
      </p:sp>
      <p:sp>
        <p:nvSpPr>
          <p:cNvPr id="64517" name="Text Box 6">
            <a:extLst>
              <a:ext uri="{FF2B5EF4-FFF2-40B4-BE49-F238E27FC236}">
                <a16:creationId xmlns:a16="http://schemas.microsoft.com/office/drawing/2014/main" id="{792CE626-89C4-4487-A865-E6B9FC312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57912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</a:rPr>
              <a:t>X</a:t>
            </a: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射线</a:t>
            </a:r>
          </a:p>
        </p:txBody>
      </p:sp>
      <p:sp>
        <p:nvSpPr>
          <p:cNvPr id="64518" name="Text Box 7">
            <a:extLst>
              <a:ext uri="{FF2B5EF4-FFF2-40B4-BE49-F238E27FC236}">
                <a16:creationId xmlns:a16="http://schemas.microsoft.com/office/drawing/2014/main" id="{A7DC7E6A-4164-414E-AE76-335D73411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943600"/>
            <a:ext cx="3124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类星体</a:t>
            </a:r>
            <a:r>
              <a:rPr lang="en-US" altLang="zh-CN" sz="2400">
                <a:latin typeface="Times New Roman" panose="02020603050405020304" pitchFamily="18" charset="0"/>
              </a:rPr>
              <a:t>PKS 1127-145 </a:t>
            </a:r>
          </a:p>
        </p:txBody>
      </p:sp>
      <p:sp>
        <p:nvSpPr>
          <p:cNvPr id="64519" name="Line 8">
            <a:extLst>
              <a:ext uri="{FF2B5EF4-FFF2-40B4-BE49-F238E27FC236}">
                <a16:creationId xmlns:a16="http://schemas.microsoft.com/office/drawing/2014/main" id="{47D4D596-F27C-4A05-89BF-CB00B98688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4343400"/>
            <a:ext cx="914400" cy="16002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20" name="Line 9">
            <a:extLst>
              <a:ext uri="{FF2B5EF4-FFF2-40B4-BE49-F238E27FC236}">
                <a16:creationId xmlns:a16="http://schemas.microsoft.com/office/drawing/2014/main" id="{E7AB2BC1-8333-41C4-A998-9BB3E9D6BF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19600" y="4419600"/>
            <a:ext cx="2895600" cy="15240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日期占位符 3">
            <a:extLst>
              <a:ext uri="{FF2B5EF4-FFF2-40B4-BE49-F238E27FC236}">
                <a16:creationId xmlns:a16="http://schemas.microsoft.com/office/drawing/2014/main" id="{48560CBA-8618-460B-949A-DB62B0016F4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9218" name="灯片编号占位符 5">
            <a:extLst>
              <a:ext uri="{FF2B5EF4-FFF2-40B4-BE49-F238E27FC236}">
                <a16:creationId xmlns:a16="http://schemas.microsoft.com/office/drawing/2014/main" id="{7B44ED58-1151-446C-B874-7286BFE02B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75E31FAD-8AF1-4B9A-AB3F-B4A04A1BD158}" type="slidenum">
              <a:rPr lang="en-US" altLang="zh-CN" smtClean="0"/>
              <a:pPr/>
              <a:t>6</a:t>
            </a:fld>
            <a:endParaRPr lang="en-US" altLang="zh-CN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F6D03E1E-273D-477C-A137-A88C68CDD0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B1DF5C57-BDF0-40B9-8134-FE9C8508CC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443663" y="1844675"/>
            <a:ext cx="1450975" cy="496888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b="1">
                <a:ea typeface="楷体_GB2312" pitchFamily="49" charset="-122"/>
              </a:rPr>
              <a:t>织女星</a:t>
            </a:r>
            <a:r>
              <a:rPr lang="zh-CN" altLang="en-US" b="1"/>
              <a:t> </a:t>
            </a:r>
          </a:p>
        </p:txBody>
      </p:sp>
      <p:pic>
        <p:nvPicPr>
          <p:cNvPr id="9221" name="Picture 4" descr="20040529045630634">
            <a:extLst>
              <a:ext uri="{FF2B5EF4-FFF2-40B4-BE49-F238E27FC236}">
                <a16:creationId xmlns:a16="http://schemas.microsoft.com/office/drawing/2014/main" id="{30E4C52C-47A3-49D2-BA55-B547785D4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333375"/>
            <a:ext cx="4167187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Line 5">
            <a:extLst>
              <a:ext uri="{FF2B5EF4-FFF2-40B4-BE49-F238E27FC236}">
                <a16:creationId xmlns:a16="http://schemas.microsoft.com/office/drawing/2014/main" id="{3A11E91D-30FA-4F03-9E7B-8DC94D41AD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03800" y="1989138"/>
            <a:ext cx="1368425" cy="215900"/>
          </a:xfrm>
          <a:prstGeom prst="line">
            <a:avLst/>
          </a:prstGeom>
          <a:noFill/>
          <a:ln w="9525">
            <a:solidFill>
              <a:srgbClr val="FF9900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3" name="Rectangle 6">
            <a:extLst>
              <a:ext uri="{FF2B5EF4-FFF2-40B4-BE49-F238E27FC236}">
                <a16:creationId xmlns:a16="http://schemas.microsoft.com/office/drawing/2014/main" id="{A3960E47-F7F1-4D80-8731-E41F24A9F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724400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>
                <a:ea typeface="楷体_GB2312" pitchFamily="49" charset="-122"/>
              </a:rPr>
              <a:t>牛郎星</a:t>
            </a:r>
          </a:p>
        </p:txBody>
      </p:sp>
      <p:sp>
        <p:nvSpPr>
          <p:cNvPr id="9224" name="Line 7">
            <a:extLst>
              <a:ext uri="{FF2B5EF4-FFF2-40B4-BE49-F238E27FC236}">
                <a16:creationId xmlns:a16="http://schemas.microsoft.com/office/drawing/2014/main" id="{3DED2290-8C86-4925-ABF9-8C7AEEC7D1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2275" y="4941888"/>
            <a:ext cx="1296988" cy="287337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日期占位符 1">
            <a:extLst>
              <a:ext uri="{FF2B5EF4-FFF2-40B4-BE49-F238E27FC236}">
                <a16:creationId xmlns:a16="http://schemas.microsoft.com/office/drawing/2014/main" id="{58636C2C-B14D-44F6-A280-97D12D3540E0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65538" name="灯片编号占位符 3">
            <a:extLst>
              <a:ext uri="{FF2B5EF4-FFF2-40B4-BE49-F238E27FC236}">
                <a16:creationId xmlns:a16="http://schemas.microsoft.com/office/drawing/2014/main" id="{88E681EB-E98C-4BFC-A497-19D7C28902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136A2B70-9DC1-409C-A3C5-084ADBAA20E3}" type="slidenum">
              <a:rPr lang="en-US" altLang="zh-CN" smtClean="0"/>
              <a:pPr/>
              <a:t>60</a:t>
            </a:fld>
            <a:endParaRPr lang="en-US" altLang="zh-CN"/>
          </a:p>
        </p:txBody>
      </p:sp>
      <p:sp>
        <p:nvSpPr>
          <p:cNvPr id="65539" name="Rectangle 4">
            <a:extLst>
              <a:ext uri="{FF2B5EF4-FFF2-40B4-BE49-F238E27FC236}">
                <a16:creationId xmlns:a16="http://schemas.microsoft.com/office/drawing/2014/main" id="{5200D00F-AF2F-4B1C-A05E-C5E26084F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04813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zh-CN" altLang="en-GB" sz="3600" b="1">
                <a:solidFill>
                  <a:schemeClr val="tx2"/>
                </a:solidFill>
                <a:ea typeface="楷体_GB2312" pitchFamily="49" charset="-122"/>
              </a:rPr>
              <a:t>引力透镜</a:t>
            </a:r>
            <a:r>
              <a:rPr lang="zh-CN" altLang="en-US" sz="440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5540" name="Rectangle 5">
            <a:extLst>
              <a:ext uri="{FF2B5EF4-FFF2-40B4-BE49-F238E27FC236}">
                <a16:creationId xmlns:a16="http://schemas.microsoft.com/office/drawing/2014/main" id="{6CF6968F-0853-4F24-92E2-214EB2C5B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295400"/>
            <a:ext cx="777398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GB" sz="2800">
                <a:ea typeface="楷体_GB2312" pitchFamily="49" charset="-122"/>
              </a:rPr>
              <a:t>	 </a:t>
            </a:r>
            <a:r>
              <a:rPr lang="en-US" altLang="zh-CN" sz="2800" b="1">
                <a:ea typeface="楷体_GB2312" pitchFamily="49" charset="-122"/>
              </a:rPr>
              <a:t>AC114</a:t>
            </a:r>
            <a:r>
              <a:rPr lang="zh-CN" altLang="en-US" sz="2800" b="1">
                <a:ea typeface="楷体_GB2312" pitchFamily="49" charset="-122"/>
              </a:rPr>
              <a:t>双</a:t>
            </a:r>
            <a:r>
              <a:rPr lang="zh-CN" altLang="en-GB" sz="2800" b="1">
                <a:ea typeface="楷体_GB2312" pitchFamily="49" charset="-122"/>
              </a:rPr>
              <a:t>类星体具有完全相同的谱与红移</a:t>
            </a:r>
            <a:endParaRPr lang="zh-CN" altLang="en-US" sz="2800" b="1">
              <a:ea typeface="楷体_GB2312" pitchFamily="49" charset="-122"/>
            </a:endParaRPr>
          </a:p>
        </p:txBody>
      </p:sp>
      <p:pic>
        <p:nvPicPr>
          <p:cNvPr id="65541" name="Picture 6">
            <a:extLst>
              <a:ext uri="{FF2B5EF4-FFF2-40B4-BE49-F238E27FC236}">
                <a16:creationId xmlns:a16="http://schemas.microsoft.com/office/drawing/2014/main" id="{95B8F931-8C50-45AE-8D75-D8EEE9B5C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7" b="12500"/>
          <a:stretch>
            <a:fillRect/>
          </a:stretch>
        </p:blipFill>
        <p:spPr bwMode="auto">
          <a:xfrm>
            <a:off x="914400" y="2514600"/>
            <a:ext cx="69342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2" name="Text Box 7">
            <a:extLst>
              <a:ext uri="{FF2B5EF4-FFF2-40B4-BE49-F238E27FC236}">
                <a16:creationId xmlns:a16="http://schemas.microsoft.com/office/drawing/2014/main" id="{3E94A995-4631-4983-8E71-FFBEC0D1A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60960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GB">
                <a:latin typeface="Times New Roman" panose="02020603050405020304" pitchFamily="18" charset="0"/>
                <a:ea typeface="楷体_GB2312" pitchFamily="49" charset="-122"/>
              </a:rPr>
              <a:t>类星体</a:t>
            </a:r>
            <a:r>
              <a:rPr lang="en-US" altLang="zh-CN">
                <a:latin typeface="Times New Roman" panose="02020603050405020304" pitchFamily="18" charset="0"/>
                <a:ea typeface="楷体_GB2312" pitchFamily="49" charset="-122"/>
              </a:rPr>
              <a:t>AC114</a:t>
            </a:r>
          </a:p>
        </p:txBody>
      </p:sp>
      <p:sp>
        <p:nvSpPr>
          <p:cNvPr id="65543" name="Line 8">
            <a:extLst>
              <a:ext uri="{FF2B5EF4-FFF2-40B4-BE49-F238E27FC236}">
                <a16:creationId xmlns:a16="http://schemas.microsoft.com/office/drawing/2014/main" id="{5A38B302-760A-48A7-B9D0-502ACEB2075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752600" y="3276600"/>
            <a:ext cx="990600" cy="27432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44" name="Line 9">
            <a:extLst>
              <a:ext uri="{FF2B5EF4-FFF2-40B4-BE49-F238E27FC236}">
                <a16:creationId xmlns:a16="http://schemas.microsoft.com/office/drawing/2014/main" id="{1D2324E3-773B-4E59-B7FC-FEA528109B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3200" y="5257800"/>
            <a:ext cx="1905000" cy="7620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日期占位符 1">
            <a:extLst>
              <a:ext uri="{FF2B5EF4-FFF2-40B4-BE49-F238E27FC236}">
                <a16:creationId xmlns:a16="http://schemas.microsoft.com/office/drawing/2014/main" id="{359A0ED7-77C7-4B90-BA68-2F0DB208CFA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66562" name="灯片编号占位符 3">
            <a:extLst>
              <a:ext uri="{FF2B5EF4-FFF2-40B4-BE49-F238E27FC236}">
                <a16:creationId xmlns:a16="http://schemas.microsoft.com/office/drawing/2014/main" id="{B44F32B9-5AEF-4410-A391-8C1365DDC8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A7641212-E047-4AA6-A430-F961AA2E68C9}" type="slidenum">
              <a:rPr lang="en-US" altLang="zh-CN" smtClean="0"/>
              <a:pPr/>
              <a:t>61</a:t>
            </a:fld>
            <a:endParaRPr lang="en-US" altLang="zh-CN"/>
          </a:p>
        </p:txBody>
      </p:sp>
      <p:pic>
        <p:nvPicPr>
          <p:cNvPr id="66563" name="Picture 4">
            <a:extLst>
              <a:ext uri="{FF2B5EF4-FFF2-40B4-BE49-F238E27FC236}">
                <a16:creationId xmlns:a16="http://schemas.microsoft.com/office/drawing/2014/main" id="{1C2D680C-7920-42C6-A45B-8DB78C460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268413"/>
            <a:ext cx="7389813" cy="484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4" name="Text Box 5">
            <a:extLst>
              <a:ext uri="{FF2B5EF4-FFF2-40B4-BE49-F238E27FC236}">
                <a16:creationId xmlns:a16="http://schemas.microsoft.com/office/drawing/2014/main" id="{12B13933-14C9-44C5-A9F3-584B60A41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38862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GB" sz="2000">
                <a:latin typeface="Times New Roman" panose="02020603050405020304" pitchFamily="18" charset="0"/>
                <a:ea typeface="楷体_GB2312" pitchFamily="49" charset="-122"/>
              </a:rPr>
              <a:t>类星体</a:t>
            </a:r>
            <a:r>
              <a:rPr lang="en-GB" altLang="zh-CN" sz="2000">
                <a:latin typeface="Times New Roman" panose="02020603050405020304" pitchFamily="18" charset="0"/>
                <a:ea typeface="楷体_GB2312" pitchFamily="49" charset="-122"/>
              </a:rPr>
              <a:t>Q0957+561</a:t>
            </a:r>
            <a:r>
              <a:rPr lang="en-US" altLang="zh-CN" sz="24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66565" name="Rectangle 6">
            <a:extLst>
              <a:ext uri="{FF2B5EF4-FFF2-40B4-BE49-F238E27FC236}">
                <a16:creationId xmlns:a16="http://schemas.microsoft.com/office/drawing/2014/main" id="{C113143B-BD84-40C1-85EF-E5D48321F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33400"/>
            <a:ext cx="1725613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GB" sz="2800" b="1">
                <a:ea typeface="楷体_GB2312" pitchFamily="49" charset="-122"/>
              </a:rPr>
              <a:t>引力透镜</a:t>
            </a:r>
            <a:endParaRPr lang="zh-CN" altLang="en-US" sz="2800" b="1"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日期占位符 1">
            <a:extLst>
              <a:ext uri="{FF2B5EF4-FFF2-40B4-BE49-F238E27FC236}">
                <a16:creationId xmlns:a16="http://schemas.microsoft.com/office/drawing/2014/main" id="{4C22D862-8088-45D7-BBFA-553ABBC0A3F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67586" name="灯片编号占位符 3">
            <a:extLst>
              <a:ext uri="{FF2B5EF4-FFF2-40B4-BE49-F238E27FC236}">
                <a16:creationId xmlns:a16="http://schemas.microsoft.com/office/drawing/2014/main" id="{FBB2BDB2-DC00-4A15-AD07-4C99EB5583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E5B00063-10C7-40CF-A688-B1503CFED447}" type="slidenum">
              <a:rPr lang="en-US" altLang="zh-CN" smtClean="0"/>
              <a:pPr/>
              <a:t>62</a:t>
            </a:fld>
            <a:endParaRPr lang="en-US" altLang="zh-CN"/>
          </a:p>
        </p:txBody>
      </p:sp>
      <p:pic>
        <p:nvPicPr>
          <p:cNvPr id="67587" name="Picture 4" descr="einstein_ring">
            <a:extLst>
              <a:ext uri="{FF2B5EF4-FFF2-40B4-BE49-F238E27FC236}">
                <a16:creationId xmlns:a16="http://schemas.microsoft.com/office/drawing/2014/main" id="{BA8D1819-13C0-4E7A-8F63-E65169EC3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9721" r="7292" b="11110"/>
          <a:stretch>
            <a:fillRect/>
          </a:stretch>
        </p:blipFill>
        <p:spPr bwMode="auto">
          <a:xfrm>
            <a:off x="1295400" y="1484313"/>
            <a:ext cx="6553200" cy="461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Rectangle 5">
            <a:extLst>
              <a:ext uri="{FF2B5EF4-FFF2-40B4-BE49-F238E27FC236}">
                <a16:creationId xmlns:a16="http://schemas.microsoft.com/office/drawing/2014/main" id="{834DC578-371B-40F6-9E47-95B2D9136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04813"/>
            <a:ext cx="7772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b="1">
                <a:ea typeface="楷体_GB2312" pitchFamily="49" charset="-122"/>
              </a:rPr>
              <a:t>当引力场源、目标源与观测者位于同一直线上时，引力透镜表现为爱因斯坦环。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日期占位符 3">
            <a:extLst>
              <a:ext uri="{FF2B5EF4-FFF2-40B4-BE49-F238E27FC236}">
                <a16:creationId xmlns:a16="http://schemas.microsoft.com/office/drawing/2014/main" id="{CC04F5EE-DAE7-4FF6-B7D5-45E5E591FA9A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68610" name="灯片编号占位符 5">
            <a:extLst>
              <a:ext uri="{FF2B5EF4-FFF2-40B4-BE49-F238E27FC236}">
                <a16:creationId xmlns:a16="http://schemas.microsoft.com/office/drawing/2014/main" id="{119189BB-CBD8-4622-BF8D-AF66B1C2F1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A7EC6FB4-4937-4CA6-9637-ED540E06DA4A}" type="slidenum">
              <a:rPr lang="en-US" altLang="zh-CN" smtClean="0"/>
              <a:pPr/>
              <a:t>63</a:t>
            </a:fld>
            <a:endParaRPr lang="en-US" altLang="zh-CN"/>
          </a:p>
        </p:txBody>
      </p:sp>
      <p:sp>
        <p:nvSpPr>
          <p:cNvPr id="68611" name="Rectangle 4">
            <a:extLst>
              <a:ext uri="{FF2B5EF4-FFF2-40B4-BE49-F238E27FC236}">
                <a16:creationId xmlns:a16="http://schemas.microsoft.com/office/drawing/2014/main" id="{710F7CD3-1388-4B6E-8883-EF5775892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685800"/>
            <a:ext cx="807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GB" sz="2400" b="1">
                <a:ea typeface="楷体_GB2312" pitchFamily="49" charset="-122"/>
              </a:rPr>
              <a:t>  </a:t>
            </a:r>
            <a:r>
              <a:rPr lang="zh-CN" altLang="en-GB" sz="2800" b="1">
                <a:ea typeface="楷体_GB2312" pitchFamily="49" charset="-122"/>
              </a:rPr>
              <a:t>类星体</a:t>
            </a:r>
            <a:r>
              <a:rPr lang="en-GB" altLang="zh-CN" sz="2800" b="1">
                <a:ea typeface="楷体_GB2312" pitchFamily="49" charset="-122"/>
              </a:rPr>
              <a:t>PG 1115+080</a:t>
            </a:r>
            <a:r>
              <a:rPr lang="zh-CN" altLang="en-GB" sz="2800" b="1">
                <a:ea typeface="楷体_GB2312" pitchFamily="49" charset="-122"/>
              </a:rPr>
              <a:t>及其引力透镜引起的环形像</a:t>
            </a:r>
            <a:r>
              <a:rPr lang="zh-CN" altLang="en-US" sz="4400" b="1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68612" name="Picture 5">
            <a:extLst>
              <a:ext uri="{FF2B5EF4-FFF2-40B4-BE49-F238E27FC236}">
                <a16:creationId xmlns:a16="http://schemas.microsoft.com/office/drawing/2014/main" id="{0473631C-09EC-4F77-8DF8-DDFD1FE3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52600"/>
            <a:ext cx="6858000" cy="434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日期占位符 3">
            <a:extLst>
              <a:ext uri="{FF2B5EF4-FFF2-40B4-BE49-F238E27FC236}">
                <a16:creationId xmlns:a16="http://schemas.microsoft.com/office/drawing/2014/main" id="{919776A4-5669-41F6-A097-1D990E16180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69634" name="灯片编号占位符 5">
            <a:extLst>
              <a:ext uri="{FF2B5EF4-FFF2-40B4-BE49-F238E27FC236}">
                <a16:creationId xmlns:a16="http://schemas.microsoft.com/office/drawing/2014/main" id="{342B37D6-F6E5-4579-A269-F05E9974E9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5BD09FD0-C5E3-4E37-9906-0B6F3480D4B7}" type="slidenum">
              <a:rPr lang="en-US" altLang="zh-CN" smtClean="0"/>
              <a:pPr/>
              <a:t>64</a:t>
            </a:fld>
            <a:endParaRPr lang="en-US" altLang="zh-CN"/>
          </a:p>
        </p:txBody>
      </p:sp>
      <p:pic>
        <p:nvPicPr>
          <p:cNvPr id="69635" name="Picture 4" descr="b1938+666">
            <a:extLst>
              <a:ext uri="{FF2B5EF4-FFF2-40B4-BE49-F238E27FC236}">
                <a16:creationId xmlns:a16="http://schemas.microsoft.com/office/drawing/2014/main" id="{CE6C17F1-B784-4806-862A-D7A13F9A74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27313" y="1052513"/>
            <a:ext cx="4456112" cy="4456112"/>
          </a:xfrm>
        </p:spPr>
      </p:pic>
      <p:sp>
        <p:nvSpPr>
          <p:cNvPr id="69636" name="Text Box 7">
            <a:extLst>
              <a:ext uri="{FF2B5EF4-FFF2-40B4-BE49-F238E27FC236}">
                <a16:creationId xmlns:a16="http://schemas.microsoft.com/office/drawing/2014/main" id="{E8266E24-F2FE-481C-AE2F-DB6B00BB5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1863" y="5935663"/>
            <a:ext cx="2470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 sz="3600">
                <a:ea typeface="楷体_GB2312" pitchFamily="49" charset="-122"/>
              </a:rPr>
              <a:t>爱因斯坦环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日期占位符 1">
            <a:extLst>
              <a:ext uri="{FF2B5EF4-FFF2-40B4-BE49-F238E27FC236}">
                <a16:creationId xmlns:a16="http://schemas.microsoft.com/office/drawing/2014/main" id="{CEE99E41-A227-4BEF-A834-3C36043EA3A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70658" name="灯片编号占位符 3">
            <a:extLst>
              <a:ext uri="{FF2B5EF4-FFF2-40B4-BE49-F238E27FC236}">
                <a16:creationId xmlns:a16="http://schemas.microsoft.com/office/drawing/2014/main" id="{C2B984C7-0E46-41DF-BEFA-CE54BF5971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3B2711C4-2AB1-4570-BA33-FF2F6293EAE3}" type="slidenum">
              <a:rPr lang="en-US" altLang="zh-CN" smtClean="0"/>
              <a:pPr/>
              <a:t>65</a:t>
            </a:fld>
            <a:endParaRPr lang="en-US" altLang="zh-CN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990DC70B-6BC2-42C3-90CD-2D09A0EB6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066800"/>
            <a:ext cx="2738438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800" b="1">
                <a:ea typeface="楷体_GB2312" pitchFamily="49" charset="-122"/>
              </a:rPr>
              <a:t>星系的演化</a:t>
            </a:r>
          </a:p>
        </p:txBody>
      </p:sp>
      <p:pic>
        <p:nvPicPr>
          <p:cNvPr id="70660" name="Picture 3">
            <a:extLst>
              <a:ext uri="{FF2B5EF4-FFF2-40B4-BE49-F238E27FC236}">
                <a16:creationId xmlns:a16="http://schemas.microsoft.com/office/drawing/2014/main" id="{F75AB225-248C-4C82-BE5D-46F98385F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404813"/>
            <a:ext cx="4659313" cy="470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Text Box 4">
            <a:extLst>
              <a:ext uri="{FF2B5EF4-FFF2-40B4-BE49-F238E27FC236}">
                <a16:creationId xmlns:a16="http://schemas.microsoft.com/office/drawing/2014/main" id="{AC54452A-DB2B-4342-9702-942C71ADC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5257800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活动性降低</a:t>
            </a:r>
          </a:p>
        </p:txBody>
      </p:sp>
      <p:sp>
        <p:nvSpPr>
          <p:cNvPr id="70662" name="Text Box 5">
            <a:extLst>
              <a:ext uri="{FF2B5EF4-FFF2-40B4-BE49-F238E27FC236}">
                <a16:creationId xmlns:a16="http://schemas.microsoft.com/office/drawing/2014/main" id="{7B78681A-4B80-4D3F-8614-367F58731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5791200"/>
            <a:ext cx="320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  <a:ea typeface="楷体_GB2312" pitchFamily="49" charset="-122"/>
              </a:rPr>
              <a:t>可供消耗的原料减少</a:t>
            </a:r>
          </a:p>
        </p:txBody>
      </p:sp>
      <p:sp>
        <p:nvSpPr>
          <p:cNvPr id="70663" name="Line 6">
            <a:extLst>
              <a:ext uri="{FF2B5EF4-FFF2-40B4-BE49-F238E27FC236}">
                <a16:creationId xmlns:a16="http://schemas.microsoft.com/office/drawing/2014/main" id="{360E0614-7F92-4842-BD4F-AB5A2351C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5791200"/>
            <a:ext cx="3124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664" name="Rectangle 7">
            <a:extLst>
              <a:ext uri="{FF2B5EF4-FFF2-40B4-BE49-F238E27FC236}">
                <a16:creationId xmlns:a16="http://schemas.microsoft.com/office/drawing/2014/main" id="{70F49666-1CCA-46C7-A673-968F2F862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971800"/>
            <a:ext cx="838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类星体</a:t>
            </a:r>
          </a:p>
        </p:txBody>
      </p:sp>
      <p:sp>
        <p:nvSpPr>
          <p:cNvPr id="70665" name="Rectangle 8">
            <a:extLst>
              <a:ext uri="{FF2B5EF4-FFF2-40B4-BE49-F238E27FC236}">
                <a16:creationId xmlns:a16="http://schemas.microsoft.com/office/drawing/2014/main" id="{20EAB614-364D-43D0-92AD-516E4B0AB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1371600"/>
            <a:ext cx="1143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射电星系</a:t>
            </a:r>
          </a:p>
        </p:txBody>
      </p:sp>
      <p:sp>
        <p:nvSpPr>
          <p:cNvPr id="70666" name="Rectangle 9">
            <a:extLst>
              <a:ext uri="{FF2B5EF4-FFF2-40B4-BE49-F238E27FC236}">
                <a16:creationId xmlns:a16="http://schemas.microsoft.com/office/drawing/2014/main" id="{916FB9FE-2479-4725-9C9E-9001D0264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495800"/>
            <a:ext cx="1219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GB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赛弗特星系</a:t>
            </a:r>
            <a:endParaRPr lang="zh-CN" altLang="en-US">
              <a:solidFill>
                <a:schemeClr val="bg2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0667" name="Rectangle 10">
            <a:extLst>
              <a:ext uri="{FF2B5EF4-FFF2-40B4-BE49-F238E27FC236}">
                <a16:creationId xmlns:a16="http://schemas.microsoft.com/office/drawing/2014/main" id="{8F2DF26C-C79E-408A-8999-F7F25FE2E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4724400"/>
            <a:ext cx="1447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正常旋涡星系</a:t>
            </a:r>
          </a:p>
        </p:txBody>
      </p:sp>
      <p:sp>
        <p:nvSpPr>
          <p:cNvPr id="70668" name="Rectangle 11">
            <a:extLst>
              <a:ext uri="{FF2B5EF4-FFF2-40B4-BE49-F238E27FC236}">
                <a16:creationId xmlns:a16="http://schemas.microsoft.com/office/drawing/2014/main" id="{AF569D63-CE96-4C67-B966-FD0A99EAB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1524000"/>
            <a:ext cx="9906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Times New Roman" panose="02020603050405020304" pitchFamily="18" charset="0"/>
                <a:ea typeface="楷体_GB2312" pitchFamily="49" charset="-122"/>
              </a:rPr>
              <a:t>椭圆星系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日期占位符 3">
            <a:extLst>
              <a:ext uri="{FF2B5EF4-FFF2-40B4-BE49-F238E27FC236}">
                <a16:creationId xmlns:a16="http://schemas.microsoft.com/office/drawing/2014/main" id="{13E7F633-F56F-421C-9B79-306B9EE52583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71682" name="灯片编号占位符 5">
            <a:extLst>
              <a:ext uri="{FF2B5EF4-FFF2-40B4-BE49-F238E27FC236}">
                <a16:creationId xmlns:a16="http://schemas.microsoft.com/office/drawing/2014/main" id="{E1D11D33-4F85-489B-8C6D-732BA114FE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088D05C4-CEAB-4FED-B8A1-27AB70CC2C15}" type="slidenum">
              <a:rPr lang="en-US" altLang="zh-CN" smtClean="0"/>
              <a:pPr/>
              <a:t>66</a:t>
            </a:fld>
            <a:endParaRPr lang="en-US" altLang="zh-CN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6687CBC9-77BF-431B-A3D1-13A4DB10D1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765175"/>
            <a:ext cx="7200900" cy="1143000"/>
          </a:xfrm>
        </p:spPr>
        <p:txBody>
          <a:bodyPr/>
          <a:lstStyle/>
          <a:p>
            <a:r>
              <a:rPr lang="en-US" altLang="zh-CN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§8.4 </a:t>
            </a:r>
            <a:r>
              <a:rPr lang="zh-CN" altLang="en-GB" sz="32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星系集团</a:t>
            </a:r>
            <a:endParaRPr lang="zh-CN" altLang="en-US" b="1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日期占位符 1">
            <a:extLst>
              <a:ext uri="{FF2B5EF4-FFF2-40B4-BE49-F238E27FC236}">
                <a16:creationId xmlns:a16="http://schemas.microsoft.com/office/drawing/2014/main" id="{E8120992-679C-4A33-B69C-B70F580F52D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72706" name="灯片编号占位符 3">
            <a:extLst>
              <a:ext uri="{FF2B5EF4-FFF2-40B4-BE49-F238E27FC236}">
                <a16:creationId xmlns:a16="http://schemas.microsoft.com/office/drawing/2014/main" id="{0D9B2576-3924-492D-AE98-3CF50EB480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3F668A18-63B4-4F5C-81CA-1617C959AF0F}" type="slidenum">
              <a:rPr lang="en-US" altLang="zh-CN" smtClean="0"/>
              <a:pPr/>
              <a:t>67</a:t>
            </a:fld>
            <a:endParaRPr lang="en-US" altLang="zh-CN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444C40FE-A284-4EE9-BB1B-CF98C5CEB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77724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大、小麦哲伦云有一个共同的中性</a:t>
            </a:r>
            <a:r>
              <a:rPr lang="en-US" altLang="zh-CN" sz="2800" b="1">
                <a:latin typeface="Times New Roman" panose="02020603050405020304" pitchFamily="18" charset="0"/>
                <a:ea typeface="楷体_GB2312" pitchFamily="49" charset="-122"/>
              </a:rPr>
              <a:t>H</a:t>
            </a:r>
            <a:r>
              <a:rPr lang="zh-CN" altLang="en-US" sz="2800" b="1">
                <a:latin typeface="Times New Roman" panose="02020603050405020304" pitchFamily="18" charset="0"/>
                <a:ea typeface="楷体_GB2312" pitchFamily="49" charset="-122"/>
              </a:rPr>
              <a:t>包层，并向银河系延伸形成麦哲伦流。</a:t>
            </a:r>
          </a:p>
        </p:txBody>
      </p:sp>
      <p:pic>
        <p:nvPicPr>
          <p:cNvPr id="72708" name="Picture 3">
            <a:extLst>
              <a:ext uri="{FF2B5EF4-FFF2-40B4-BE49-F238E27FC236}">
                <a16:creationId xmlns:a16="http://schemas.microsoft.com/office/drawing/2014/main" id="{E49B5D57-16F6-4D96-8D1C-18E91B3EB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57400"/>
            <a:ext cx="50292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4" name="Picture 4" descr="The Magellanic Stream">
            <a:hlinkClick r:id="rId3"/>
            <a:extLst>
              <a:ext uri="{FF2B5EF4-FFF2-40B4-BE49-F238E27FC236}">
                <a16:creationId xmlns:a16="http://schemas.microsoft.com/office/drawing/2014/main" id="{47F6EE24-0AD7-4D13-9730-457E00BB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00200"/>
            <a:ext cx="50292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7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日期占位符 1">
            <a:extLst>
              <a:ext uri="{FF2B5EF4-FFF2-40B4-BE49-F238E27FC236}">
                <a16:creationId xmlns:a16="http://schemas.microsoft.com/office/drawing/2014/main" id="{9E2ED216-E131-4252-8E61-7CB30268002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73730" name="灯片编号占位符 3">
            <a:extLst>
              <a:ext uri="{FF2B5EF4-FFF2-40B4-BE49-F238E27FC236}">
                <a16:creationId xmlns:a16="http://schemas.microsoft.com/office/drawing/2014/main" id="{B74FAA51-4ED9-43D8-B1E2-EADEAD46C9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0408F9F4-E966-4E8A-8D20-BC8ABBC84FB6}" type="slidenum">
              <a:rPr lang="en-US" altLang="zh-CN" smtClean="0"/>
              <a:pPr/>
              <a:t>68</a:t>
            </a:fld>
            <a:endParaRPr lang="en-US" altLang="zh-CN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24DDE9C9-1AB9-4B44-BE92-38D13DCD7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890588"/>
            <a:ext cx="7772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838200" indent="-838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chemeClr val="tx2"/>
                </a:solidFill>
                <a:ea typeface="楷体_GB2312" pitchFamily="49" charset="-122"/>
              </a:rPr>
              <a:t>本星系群 </a:t>
            </a:r>
            <a:r>
              <a:rPr lang="en-US" altLang="zh-CN" sz="3200" b="1">
                <a:solidFill>
                  <a:schemeClr val="tx2"/>
                </a:solidFill>
                <a:ea typeface="楷体_GB2312" pitchFamily="49" charset="-122"/>
              </a:rPr>
              <a:t>(the Local Group)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1494EA48-F04E-4099-B9C4-B4667FB21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725613"/>
            <a:ext cx="5135562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日期占位符 1">
            <a:extLst>
              <a:ext uri="{FF2B5EF4-FFF2-40B4-BE49-F238E27FC236}">
                <a16:creationId xmlns:a16="http://schemas.microsoft.com/office/drawing/2014/main" id="{AE923167-B386-44F1-AB0E-C0820C322F4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74754" name="灯片编号占位符 3">
            <a:extLst>
              <a:ext uri="{FF2B5EF4-FFF2-40B4-BE49-F238E27FC236}">
                <a16:creationId xmlns:a16="http://schemas.microsoft.com/office/drawing/2014/main" id="{25227AA1-633B-4367-827F-80E775EA3F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AD6BF442-2886-4BEC-9987-D3AECE85DD63}" type="slidenum">
              <a:rPr lang="en-US" altLang="zh-CN" smtClean="0"/>
              <a:pPr/>
              <a:t>69</a:t>
            </a:fld>
            <a:endParaRPr lang="en-US" altLang="zh-CN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2AC74F86-769C-48EB-B921-975B25BFC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91440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3200" b="1">
                <a:latin typeface="Times New Roman" panose="02020603050405020304" pitchFamily="18" charset="0"/>
                <a:ea typeface="楷体_GB2312" pitchFamily="49" charset="-122"/>
              </a:rPr>
              <a:t>富星系团与贫星系团</a:t>
            </a:r>
          </a:p>
        </p:txBody>
      </p:sp>
      <p:pic>
        <p:nvPicPr>
          <p:cNvPr id="74756" name="Picture 3" descr="Coma cluster">
            <a:extLst>
              <a:ext uri="{FF2B5EF4-FFF2-40B4-BE49-F238E27FC236}">
                <a16:creationId xmlns:a16="http://schemas.microsoft.com/office/drawing/2014/main" id="{21F96F73-517F-47C4-A4E5-52B94BDE8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1200"/>
            <a:ext cx="4343400" cy="347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4" descr="Hercules cluster">
            <a:extLst>
              <a:ext uri="{FF2B5EF4-FFF2-40B4-BE49-F238E27FC236}">
                <a16:creationId xmlns:a16="http://schemas.microsoft.com/office/drawing/2014/main" id="{99728C69-A68A-4DE8-A894-4C4B6D6EE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981200"/>
            <a:ext cx="4343400" cy="347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8" name="Text Box 5">
            <a:extLst>
              <a:ext uri="{FF2B5EF4-FFF2-40B4-BE49-F238E27FC236}">
                <a16:creationId xmlns:a16="http://schemas.microsoft.com/office/drawing/2014/main" id="{855812A8-6D00-409F-8CC9-25C48E022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638800"/>
            <a:ext cx="411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后发星系团包含几千个星系</a:t>
            </a:r>
          </a:p>
        </p:txBody>
      </p:sp>
      <p:sp>
        <p:nvSpPr>
          <p:cNvPr id="74759" name="Text Box 6">
            <a:extLst>
              <a:ext uri="{FF2B5EF4-FFF2-40B4-BE49-F238E27FC236}">
                <a16:creationId xmlns:a16="http://schemas.microsoft.com/office/drawing/2014/main" id="{B4CB5487-E430-475C-8D75-BF2629B90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5638800"/>
            <a:ext cx="3962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latin typeface="Times New Roman" panose="02020603050405020304" pitchFamily="18" charset="0"/>
                <a:ea typeface="楷体_GB2312" pitchFamily="49" charset="-122"/>
              </a:rPr>
              <a:t>武仙星系团中的星系数目不足</a:t>
            </a:r>
            <a:r>
              <a:rPr lang="en-US" altLang="zh-CN" sz="2400" b="1">
                <a:latin typeface="Times New Roman" panose="02020603050405020304" pitchFamily="18" charset="0"/>
                <a:ea typeface="楷体_GB2312" pitchFamily="49" charset="-122"/>
              </a:rPr>
              <a:t>100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日期占位符 3">
            <a:extLst>
              <a:ext uri="{FF2B5EF4-FFF2-40B4-BE49-F238E27FC236}">
                <a16:creationId xmlns:a16="http://schemas.microsoft.com/office/drawing/2014/main" id="{E79315E2-55F8-426D-80E6-822A5C8A822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10242" name="灯片编号占位符 5">
            <a:extLst>
              <a:ext uri="{FF2B5EF4-FFF2-40B4-BE49-F238E27FC236}">
                <a16:creationId xmlns:a16="http://schemas.microsoft.com/office/drawing/2014/main" id="{3327639A-321E-4766-BD0E-5615E41957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A49626D6-9FD6-4C3B-AD54-9DFF9F4EFAD0}" type="slidenum">
              <a:rPr lang="en-US" altLang="zh-CN" smtClean="0"/>
              <a:pPr/>
              <a:t>7</a:t>
            </a:fld>
            <a:endParaRPr lang="en-US" altLang="zh-CN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33FB40F9-8FA8-47D5-A9B3-4989B285AE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9750" y="836613"/>
            <a:ext cx="8229600" cy="49530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36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赫歇尔</a:t>
            </a:r>
          </a:p>
          <a:p>
            <a:pPr>
              <a:buFontTx/>
              <a:buNone/>
            </a:pPr>
            <a:endParaRPr lang="zh-CN" altLang="en-US" sz="3600" b="1">
              <a:solidFill>
                <a:schemeClr val="accent2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威廉</a:t>
            </a:r>
            <a:r>
              <a:rPr lang="en-US" altLang="zh-CN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·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赫歇尔爵士，</a:t>
            </a:r>
          </a:p>
          <a:p>
            <a:pPr>
              <a:buFontTx/>
              <a:buNone/>
            </a:pP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  <a:hlinkClick r:id="rId2"/>
              </a:rPr>
              <a:t>1738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－</a:t>
            </a:r>
            <a:r>
              <a:rPr lang="en-US" altLang="zh-CN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  <a:hlinkClick r:id="rId3"/>
              </a:rPr>
              <a:t>1822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），</a:t>
            </a:r>
          </a:p>
          <a:p>
            <a:pPr>
              <a:buFontTx/>
              <a:buNone/>
            </a:pP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  <a:hlinkClick r:id="rId4"/>
              </a:rPr>
              <a:t>英国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  <a:hlinkClick r:id="rId5"/>
              </a:rPr>
              <a:t>天文学家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及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  <a:hlinkClick r:id="rId6"/>
              </a:rPr>
              <a:t>音乐家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</a:p>
          <a:p>
            <a:pPr>
              <a:buFontTx/>
              <a:buNone/>
            </a:pP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曾作出多项天文发现，</a:t>
            </a:r>
          </a:p>
          <a:p>
            <a:pPr>
              <a:buFontTx/>
              <a:buNone/>
            </a:pP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包括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  <a:hlinkClick r:id="rId7"/>
              </a:rPr>
              <a:t>天王星</a:t>
            </a: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等。</a:t>
            </a:r>
          </a:p>
          <a:p>
            <a:pPr>
              <a:buFontTx/>
              <a:buNone/>
            </a:pPr>
            <a:r>
              <a:rPr lang="zh-CN" altLang="en-US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被誉为“恒星天文学之父”</a:t>
            </a:r>
          </a:p>
        </p:txBody>
      </p:sp>
      <p:pic>
        <p:nvPicPr>
          <p:cNvPr id="10244" name="Picture 3" descr="2e6fa738a80773d1d56225cf">
            <a:extLst>
              <a:ext uri="{FF2B5EF4-FFF2-40B4-BE49-F238E27FC236}">
                <a16:creationId xmlns:a16="http://schemas.microsoft.com/office/drawing/2014/main" id="{448FEB63-7D0B-488E-8F81-4BF5E2B27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765175"/>
            <a:ext cx="3392488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日期占位符 1">
            <a:extLst>
              <a:ext uri="{FF2B5EF4-FFF2-40B4-BE49-F238E27FC236}">
                <a16:creationId xmlns:a16="http://schemas.microsoft.com/office/drawing/2014/main" id="{E8C6B0A8-077D-4ED8-A833-DAD8A809F61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75778" name="灯片编号占位符 3">
            <a:extLst>
              <a:ext uri="{FF2B5EF4-FFF2-40B4-BE49-F238E27FC236}">
                <a16:creationId xmlns:a16="http://schemas.microsoft.com/office/drawing/2014/main" id="{FC12F99C-43DF-4820-8E09-3E256A10F6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C179FF44-05B1-4213-AAF5-65E4ABE7E441}" type="slidenum">
              <a:rPr lang="en-US" altLang="zh-CN" smtClean="0"/>
              <a:pPr/>
              <a:t>70</a:t>
            </a:fld>
            <a:endParaRPr lang="en-US" altLang="zh-CN"/>
          </a:p>
        </p:txBody>
      </p:sp>
      <p:pic>
        <p:nvPicPr>
          <p:cNvPr id="75779" name="Picture 2" descr="F18">
            <a:extLst>
              <a:ext uri="{FF2B5EF4-FFF2-40B4-BE49-F238E27FC236}">
                <a16:creationId xmlns:a16="http://schemas.microsoft.com/office/drawing/2014/main" id="{F0FAE690-C923-4C58-9235-560A1C816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765175"/>
            <a:ext cx="6659563" cy="552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Rectangle 3">
            <a:extLst>
              <a:ext uri="{FF2B5EF4-FFF2-40B4-BE49-F238E27FC236}">
                <a16:creationId xmlns:a16="http://schemas.microsoft.com/office/drawing/2014/main" id="{B2589E02-95B2-47FB-9F87-8A19DCEE6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88913"/>
            <a:ext cx="7772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zh-CN" altLang="en-GB" sz="3200" b="1">
                <a:ea typeface="楷体_GB2312" pitchFamily="49" charset="-122"/>
              </a:rPr>
              <a:t>本</a:t>
            </a:r>
            <a:r>
              <a:rPr lang="zh-CN" altLang="en-US" sz="3200" b="1">
                <a:ea typeface="楷体_GB2312" pitchFamily="49" charset="-122"/>
              </a:rPr>
              <a:t>超星系团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日期占位符 3">
            <a:extLst>
              <a:ext uri="{FF2B5EF4-FFF2-40B4-BE49-F238E27FC236}">
                <a16:creationId xmlns:a16="http://schemas.microsoft.com/office/drawing/2014/main" id="{58DD21B9-FDE8-432E-A5AA-9021AB47390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76802" name="灯片编号占位符 5">
            <a:extLst>
              <a:ext uri="{FF2B5EF4-FFF2-40B4-BE49-F238E27FC236}">
                <a16:creationId xmlns:a16="http://schemas.microsoft.com/office/drawing/2014/main" id="{1F8E5B1E-5C30-4E86-AFFE-400BC26C2E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B26A73F8-CA14-4CE5-A85A-7185DEFC0F45}" type="slidenum">
              <a:rPr lang="en-US" altLang="zh-CN" smtClean="0"/>
              <a:pPr/>
              <a:t>71</a:t>
            </a:fld>
            <a:endParaRPr lang="en-US" altLang="zh-CN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D0B187E3-DDB8-4B8A-8ED0-3F6E8FC438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620713"/>
            <a:ext cx="5975350" cy="1143000"/>
          </a:xfrm>
        </p:spPr>
        <p:txBody>
          <a:bodyPr/>
          <a:lstStyle/>
          <a:p>
            <a:r>
              <a:rPr lang="zh-CN" altLang="en-US" sz="3600" b="1">
                <a:ea typeface="楷体_GB2312" pitchFamily="49" charset="-122"/>
              </a:rPr>
              <a:t>附：测定天体距离的方法</a:t>
            </a:r>
          </a:p>
        </p:txBody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8ED9DEDC-2682-48E4-A4A3-62D52A2903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5288" y="1916113"/>
            <a:ext cx="8497887" cy="3313112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方法                       使用范围</a:t>
            </a:r>
          </a:p>
          <a:p>
            <a:pPr>
              <a:buFontTx/>
              <a:buNone/>
            </a:pPr>
            <a:endParaRPr lang="zh-CN" altLang="en-US" sz="2400" b="1">
              <a:latin typeface="楷体_GB2312" pitchFamily="49" charset="-122"/>
              <a:ea typeface="楷体_GB2312" pitchFamily="49" charset="-122"/>
            </a:endParaRPr>
          </a:p>
          <a:p>
            <a:pPr>
              <a:buFontTx/>
              <a:buNone/>
            </a:pP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激光测距                  太阳系内天体</a:t>
            </a:r>
          </a:p>
          <a:p>
            <a:pPr>
              <a:buFontTx/>
              <a:buNone/>
            </a:pP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三角视差            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100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秒差距  （临近恒星）</a:t>
            </a:r>
          </a:p>
          <a:p>
            <a:pPr>
              <a:buFontTx/>
              <a:buNone/>
            </a:pP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分光视差            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100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千秒差距（遥远恒星）</a:t>
            </a:r>
          </a:p>
          <a:p>
            <a:pPr>
              <a:buFontTx/>
              <a:buNone/>
            </a:pP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造父变星            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15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兆秒差距 （星团和临近星系）</a:t>
            </a:r>
          </a:p>
          <a:p>
            <a:pPr>
              <a:buFontTx/>
              <a:buNone/>
            </a:pP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红移与哈勃关系     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15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吉秒差距 （更遥远的星系和星系团）</a:t>
            </a:r>
          </a:p>
        </p:txBody>
      </p:sp>
      <p:sp>
        <p:nvSpPr>
          <p:cNvPr id="76805" name="文本框 2">
            <a:extLst>
              <a:ext uri="{FF2B5EF4-FFF2-40B4-BE49-F238E27FC236}">
                <a16:creationId xmlns:a16="http://schemas.microsoft.com/office/drawing/2014/main" id="{5AC7E88A-427D-4122-91F3-F8E762E5B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388" y="5445125"/>
            <a:ext cx="9445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  <a:hlinkClick r:id="rId2" action="ppaction://hlinksldjump"/>
              </a:rPr>
              <a:t>返回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  <a:sym typeface="Arial" panose="020B0604020202020204" pitchFamily="34" charset="0"/>
              </a:rPr>
              <a:t> </a:t>
            </a:r>
            <a:endParaRPr lang="zh-CN" altLang="en-US" sz="2400" b="1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日期占位符 5">
            <a:extLst>
              <a:ext uri="{FF2B5EF4-FFF2-40B4-BE49-F238E27FC236}">
                <a16:creationId xmlns:a16="http://schemas.microsoft.com/office/drawing/2014/main" id="{8AC48EEE-D270-4EC6-AF05-7D2A7622587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77826" name="灯片编号占位符 7">
            <a:extLst>
              <a:ext uri="{FF2B5EF4-FFF2-40B4-BE49-F238E27FC236}">
                <a16:creationId xmlns:a16="http://schemas.microsoft.com/office/drawing/2014/main" id="{82C2ADB1-CA1E-4EF5-AC9A-5F6E5DF978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E83AD776-B8F9-4E49-9772-535EDB1F7074}" type="slidenum">
              <a:rPr lang="en-US" altLang="zh-CN" smtClean="0"/>
              <a:pPr/>
              <a:t>72</a:t>
            </a:fld>
            <a:endParaRPr lang="en-US" altLang="zh-CN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F89D036D-A018-43DC-BE57-DE587AF931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60350"/>
            <a:ext cx="2484438" cy="1143000"/>
          </a:xfrm>
        </p:spPr>
        <p:txBody>
          <a:bodyPr/>
          <a:lstStyle/>
          <a:p>
            <a:r>
              <a:rPr lang="zh-CN" altLang="en-US" sz="3600" b="1"/>
              <a:t>习题</a:t>
            </a:r>
          </a:p>
        </p:txBody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06ADC58D-FC9E-4E9C-9B86-9DAAFAC1CD9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268413"/>
            <a:ext cx="7773987" cy="41148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b="1"/>
              <a:t>1.</a:t>
            </a:r>
            <a:r>
              <a:rPr lang="zh-CN" altLang="en-US" sz="2000" b="1"/>
              <a:t>某恒星速度为</a:t>
            </a:r>
            <a:r>
              <a:rPr lang="en-US" altLang="zh-CN" sz="2000" b="1"/>
              <a:t>160.9</a:t>
            </a:r>
            <a:r>
              <a:rPr lang="zh-CN" altLang="en-US" sz="2000" b="1"/>
              <a:t>公里</a:t>
            </a:r>
            <a:r>
              <a:rPr lang="en-US" altLang="zh-CN" sz="2000" b="1"/>
              <a:t>/</a:t>
            </a:r>
            <a:r>
              <a:rPr lang="zh-CN" altLang="en-US" sz="2000" b="1"/>
              <a:t>秒，则其钠线</a:t>
            </a:r>
            <a:r>
              <a:rPr lang="en-US" altLang="zh-CN" sz="2000" b="1"/>
              <a:t>D</a:t>
            </a:r>
            <a:r>
              <a:rPr lang="zh-CN" altLang="en-US" sz="2000" b="1"/>
              <a:t>（波长为</a:t>
            </a:r>
            <a:r>
              <a:rPr lang="en-US" altLang="zh-CN" sz="2000" b="1"/>
              <a:t>5896.16</a:t>
            </a:r>
            <a:r>
              <a:rPr lang="zh-CN" altLang="en-US" sz="2000" b="1"/>
              <a:t>埃）波长将移到何处？ 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en-US" altLang="zh-CN" sz="2800" b="1">
                <a:solidFill>
                  <a:srgbClr val="FF6699"/>
                </a:solidFill>
                <a:latin typeface="楷体_GB2312" pitchFamily="49" charset="-122"/>
                <a:ea typeface="楷体_GB2312" pitchFamily="49" charset="-122"/>
              </a:rPr>
              <a:t>z</a:t>
            </a:r>
            <a:r>
              <a:rPr lang="zh-CN" altLang="en-US" sz="2800" b="1">
                <a:solidFill>
                  <a:srgbClr val="FF6699"/>
                </a:solidFill>
                <a:latin typeface="楷体_GB2312" pitchFamily="49" charset="-122"/>
                <a:ea typeface="楷体_GB2312" pitchFamily="49" charset="-122"/>
              </a:rPr>
              <a:t>＝</a:t>
            </a:r>
            <a:r>
              <a:rPr lang="zh-CN" altLang="en-US" sz="2800" b="1">
                <a:solidFill>
                  <a:srgbClr val="FF6699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</a:t>
            </a:r>
            <a:r>
              <a:rPr lang="en-US" altLang="zh-CN" sz="2800" b="1">
                <a:solidFill>
                  <a:srgbClr val="FF6699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/</a:t>
            </a:r>
            <a:r>
              <a:rPr lang="en-US" altLang="zh-CN" sz="2800" b="1" baseline="-25000">
                <a:solidFill>
                  <a:srgbClr val="FF6699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0</a:t>
            </a:r>
            <a:r>
              <a:rPr lang="en-US" altLang="zh-CN" sz="2800" b="1">
                <a:solidFill>
                  <a:srgbClr val="FF6699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=v/c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000" b="1"/>
              <a:t>2.</a:t>
            </a:r>
            <a:r>
              <a:rPr lang="zh-CN" altLang="en-US" sz="2000" b="1"/>
              <a:t>若天体的速度为          公里</a:t>
            </a:r>
            <a:r>
              <a:rPr lang="en-US" altLang="zh-CN" sz="2000" b="1"/>
              <a:t>/</a:t>
            </a:r>
            <a:r>
              <a:rPr lang="zh-CN" altLang="en-US" sz="2000" b="1"/>
              <a:t>秒，则其钠线</a:t>
            </a:r>
            <a:r>
              <a:rPr lang="en-US" altLang="zh-CN" sz="2000" b="1"/>
              <a:t>D</a:t>
            </a:r>
            <a:r>
              <a:rPr lang="zh-CN" altLang="en-US" sz="2000" b="1"/>
              <a:t>又将移向何处？且此天体距离为多少？（已知哈勃常数</a:t>
            </a:r>
            <a:r>
              <a:rPr lang="en-US" altLang="zh-CN" sz="2000" b="1"/>
              <a:t>H=50kmS</a:t>
            </a:r>
            <a:r>
              <a:rPr lang="en-US" altLang="zh-CN" sz="2000" b="1" baseline="30000"/>
              <a:t>-1</a:t>
            </a:r>
            <a:r>
              <a:rPr lang="en-US" altLang="zh-CN" sz="2000" b="1"/>
              <a:t>Mpc</a:t>
            </a:r>
            <a:r>
              <a:rPr lang="en-US" altLang="zh-CN" sz="2000" b="1" baseline="30000"/>
              <a:t>-1</a:t>
            </a:r>
            <a:r>
              <a:rPr lang="zh-CN" altLang="en-US" sz="2000" b="1"/>
              <a:t>）                                                       </a:t>
            </a:r>
            <a:r>
              <a:rPr lang="en-US" altLang="zh-CN" sz="2800" b="1">
                <a:solidFill>
                  <a:srgbClr val="FF6699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v/c=?</a:t>
            </a:r>
            <a:endParaRPr lang="en-US" altLang="zh-CN" sz="2000" b="1"/>
          </a:p>
          <a:p>
            <a:pPr>
              <a:lnSpc>
                <a:spcPct val="90000"/>
              </a:lnSpc>
              <a:buFontTx/>
              <a:buNone/>
            </a:pPr>
            <a:endParaRPr lang="en-US" altLang="zh-CN" sz="2000" b="1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b="1"/>
              <a:t>3. </a:t>
            </a:r>
            <a:r>
              <a:rPr lang="zh-CN" altLang="en-US" sz="2000" b="1"/>
              <a:t>某类星体的红移为</a:t>
            </a:r>
            <a:r>
              <a:rPr lang="en-US" altLang="zh-CN" sz="2000" b="1"/>
              <a:t>Z=3.0</a:t>
            </a:r>
            <a:r>
              <a:rPr lang="zh-CN" altLang="en-US" sz="2000" b="1"/>
              <a:t>，问：在哪个波长处可观测到电离</a:t>
            </a:r>
            <a:r>
              <a:rPr lang="en-US" altLang="zh-CN" sz="2000" b="1"/>
              <a:t>K</a:t>
            </a:r>
            <a:r>
              <a:rPr lang="zh-CN" altLang="en-US" sz="2000" b="1"/>
              <a:t>线（</a:t>
            </a:r>
            <a:r>
              <a:rPr lang="en-US" altLang="zh-CN" sz="2000" b="1"/>
              <a:t>3930</a:t>
            </a:r>
            <a:r>
              <a:rPr lang="zh-CN" altLang="en-US" sz="2000" b="1"/>
              <a:t>埃）；此类星体离我们有多远？（已知哈勃常数</a:t>
            </a:r>
            <a:r>
              <a:rPr lang="en-US" altLang="zh-CN" sz="2000" b="1"/>
              <a:t>H=50kmS</a:t>
            </a:r>
            <a:r>
              <a:rPr lang="en-US" altLang="zh-CN" sz="2000" b="1" baseline="30000"/>
              <a:t>-1</a:t>
            </a:r>
            <a:r>
              <a:rPr lang="en-US" altLang="zh-CN" sz="2000" b="1"/>
              <a:t>Mpc</a:t>
            </a:r>
            <a:r>
              <a:rPr lang="en-US" altLang="zh-CN" sz="2000" b="1" baseline="30000"/>
              <a:t>-1</a:t>
            </a:r>
            <a:r>
              <a:rPr lang="en-US" altLang="zh-CN" sz="2000" b="1"/>
              <a:t> </a:t>
            </a:r>
            <a:r>
              <a:rPr lang="zh-CN" altLang="en-US" sz="2000" b="1"/>
              <a:t>）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>
                <a:solidFill>
                  <a:srgbClr val="FF6699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en-US" altLang="zh-CN" sz="2800" b="1">
                <a:solidFill>
                  <a:srgbClr val="FF6699"/>
                </a:solidFill>
                <a:latin typeface="楷体_GB2312" pitchFamily="49" charset="-122"/>
                <a:ea typeface="楷体_GB2312" pitchFamily="49" charset="-122"/>
              </a:rPr>
              <a:t>z</a:t>
            </a:r>
            <a:r>
              <a:rPr lang="zh-CN" altLang="en-US" sz="2800" b="1">
                <a:solidFill>
                  <a:srgbClr val="FF6699"/>
                </a:solidFill>
                <a:latin typeface="楷体_GB2312" pitchFamily="49" charset="-122"/>
                <a:ea typeface="楷体_GB2312" pitchFamily="49" charset="-122"/>
              </a:rPr>
              <a:t>＝</a:t>
            </a:r>
            <a:r>
              <a:rPr lang="zh-CN" altLang="en-US" sz="2800" b="1">
                <a:solidFill>
                  <a:srgbClr val="FF6699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</a:t>
            </a:r>
            <a:r>
              <a:rPr lang="en-US" altLang="zh-CN" sz="2800" b="1">
                <a:solidFill>
                  <a:srgbClr val="FF6699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/</a:t>
            </a:r>
            <a:r>
              <a:rPr lang="en-US" altLang="zh-CN" sz="2800" b="1" baseline="-25000">
                <a:solidFill>
                  <a:srgbClr val="FF6699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0        </a:t>
            </a:r>
            <a:r>
              <a:rPr lang="en-US" altLang="zh-CN" sz="4000" b="1" baseline="-25000">
                <a:solidFill>
                  <a:srgbClr val="FF6699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V=Hr  </a:t>
            </a:r>
            <a:endParaRPr lang="en-US" altLang="zh-CN" sz="4000" b="1"/>
          </a:p>
          <a:p>
            <a:pPr>
              <a:lnSpc>
                <a:spcPct val="90000"/>
              </a:lnSpc>
              <a:buFontTx/>
              <a:buNone/>
            </a:pPr>
            <a:endParaRPr lang="en-US" altLang="zh-CN" sz="4000" b="1"/>
          </a:p>
        </p:txBody>
      </p:sp>
      <p:graphicFrame>
        <p:nvGraphicFramePr>
          <p:cNvPr id="77829" name="Object 6">
            <a:extLst>
              <a:ext uri="{FF2B5EF4-FFF2-40B4-BE49-F238E27FC236}">
                <a16:creationId xmlns:a16="http://schemas.microsoft.com/office/drawing/2014/main" id="{02E2E676-3A3C-452D-A28A-220E63F42A6D}"/>
              </a:ext>
            </a:extLst>
          </p:cNvPr>
          <p:cNvGraphicFramePr>
            <a:graphicFrameLocks noGrp="1"/>
          </p:cNvGraphicFramePr>
          <p:nvPr>
            <p:ph sz="quarter" idx="2"/>
          </p:nvPr>
        </p:nvGraphicFramePr>
        <p:xfrm>
          <a:off x="2843213" y="2205038"/>
          <a:ext cx="590550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2" r:id="rId3" imgW="432117" imgH="203517" progId="Equation.3">
                  <p:embed/>
                </p:oleObj>
              </mc:Choice>
              <mc:Fallback>
                <p:oleObj r:id="rId3" imgW="432117" imgH="203517" progId="Equation.3">
                  <p:embed/>
                  <p:pic>
                    <p:nvPicPr>
                      <p:cNvPr id="0" name="Object 6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205038"/>
                        <a:ext cx="590550" cy="287337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28" name="Object 8">
            <a:extLst>
              <a:ext uri="{FF2B5EF4-FFF2-40B4-BE49-F238E27FC236}">
                <a16:creationId xmlns:a16="http://schemas.microsoft.com/office/drawing/2014/main" id="{8B7DDEEC-67C6-455A-82A8-7DAA96A5699C}"/>
              </a:ext>
            </a:extLst>
          </p:cNvPr>
          <p:cNvGraphicFramePr>
            <a:graphicFrameLocks noGrp="1"/>
          </p:cNvGraphicFramePr>
          <p:nvPr>
            <p:ph sz="quarter" idx="3"/>
          </p:nvPr>
        </p:nvGraphicFramePr>
        <p:xfrm>
          <a:off x="3048000" y="2717800"/>
          <a:ext cx="2819400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3" r:id="rId5" imgW="1308985" imgH="419599" progId="Equation.3">
                  <p:embed/>
                </p:oleObj>
              </mc:Choice>
              <mc:Fallback>
                <p:oleObj r:id="rId5" imgW="1308985" imgH="419599" progId="Equation.3">
                  <p:embed/>
                  <p:pic>
                    <p:nvPicPr>
                      <p:cNvPr id="0" name="Object 8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717800"/>
                        <a:ext cx="2819400" cy="941388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30" name="Object 10">
            <a:extLst>
              <a:ext uri="{FF2B5EF4-FFF2-40B4-BE49-F238E27FC236}">
                <a16:creationId xmlns:a16="http://schemas.microsoft.com/office/drawing/2014/main" id="{570885BA-DB3B-46C0-8AB8-B700588E4049}"/>
              </a:ext>
            </a:extLst>
          </p:cNvPr>
          <p:cNvGraphicFramePr>
            <a:graphicFrameLocks/>
          </p:cNvGraphicFramePr>
          <p:nvPr/>
        </p:nvGraphicFramePr>
        <p:xfrm>
          <a:off x="5292725" y="4508500"/>
          <a:ext cx="2808288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4" r:id="rId7" imgW="1308985" imgH="419599" progId="Equation.3">
                  <p:embed/>
                </p:oleObj>
              </mc:Choice>
              <mc:Fallback>
                <p:oleObj r:id="rId7" imgW="1308985" imgH="419599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4508500"/>
                        <a:ext cx="2808288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日期占位符 1">
            <a:extLst>
              <a:ext uri="{FF2B5EF4-FFF2-40B4-BE49-F238E27FC236}">
                <a16:creationId xmlns:a16="http://schemas.microsoft.com/office/drawing/2014/main" id="{9AAE6F8C-87F2-404D-AE27-4CC632B32D80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11266" name="灯片编号占位符 3">
            <a:extLst>
              <a:ext uri="{FF2B5EF4-FFF2-40B4-BE49-F238E27FC236}">
                <a16:creationId xmlns:a16="http://schemas.microsoft.com/office/drawing/2014/main" id="{DCFD1BAC-361D-4CD1-8D6B-A97CF593FA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A3CBFEB0-E562-4FAD-82DF-896AFC3C58E2}" type="slidenum">
              <a:rPr lang="en-US" altLang="zh-CN" smtClean="0"/>
              <a:pPr/>
              <a:t>8</a:t>
            </a:fld>
            <a:endParaRPr lang="en-US" altLang="zh-CN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CF25D6CA-7A55-4824-85A1-DDC5738A8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628775"/>
            <a:ext cx="7772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zh-CN" altLang="en-US" sz="3200" b="1">
                <a:solidFill>
                  <a:schemeClr val="accent2"/>
                </a:solidFill>
                <a:ea typeface="楷体_GB2312" pitchFamily="49" charset="-122"/>
              </a:rPr>
              <a:t>银河系结构</a:t>
            </a:r>
            <a:endParaRPr lang="zh-CN" altLang="en-US" sz="4400" b="1">
              <a:solidFill>
                <a:schemeClr val="accent2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2F45B9FC-3949-4A5A-820B-4236D100D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7" r="1021" b="555"/>
          <a:stretch>
            <a:fillRect/>
          </a:stretch>
        </p:blipFill>
        <p:spPr bwMode="auto">
          <a:xfrm>
            <a:off x="4267200" y="3124200"/>
            <a:ext cx="41910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>
            <a:extLst>
              <a:ext uri="{FF2B5EF4-FFF2-40B4-BE49-F238E27FC236}">
                <a16:creationId xmlns:a16="http://schemas.microsoft.com/office/drawing/2014/main" id="{13D93438-6AE9-40C7-B3C0-F7B18FD7C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7" r="59184" b="2982"/>
          <a:stretch>
            <a:fillRect/>
          </a:stretch>
        </p:blipFill>
        <p:spPr bwMode="auto">
          <a:xfrm>
            <a:off x="762000" y="3124200"/>
            <a:ext cx="3352800" cy="310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Rectangle 6">
            <a:extLst>
              <a:ext uri="{FF2B5EF4-FFF2-40B4-BE49-F238E27FC236}">
                <a16:creationId xmlns:a16="http://schemas.microsoft.com/office/drawing/2014/main" id="{0E42E566-E3D2-4F57-9A96-B7551DCC9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549275"/>
            <a:ext cx="7772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altLang="zh-CN" sz="36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§8.1 </a:t>
            </a:r>
            <a:r>
              <a:rPr lang="zh-CN" altLang="en-US" sz="3600" b="1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银河系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日期占位符 3">
            <a:extLst>
              <a:ext uri="{FF2B5EF4-FFF2-40B4-BE49-F238E27FC236}">
                <a16:creationId xmlns:a16="http://schemas.microsoft.com/office/drawing/2014/main" id="{AEA8C332-A62C-458B-B32B-718C0E1E2DD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</a:rPr>
              <a:t>普通天文学</a:t>
            </a:r>
          </a:p>
        </p:txBody>
      </p:sp>
      <p:sp>
        <p:nvSpPr>
          <p:cNvPr id="12290" name="灯片编号占位符 5">
            <a:extLst>
              <a:ext uri="{FF2B5EF4-FFF2-40B4-BE49-F238E27FC236}">
                <a16:creationId xmlns:a16="http://schemas.microsoft.com/office/drawing/2014/main" id="{067B7B8C-BADE-4CC9-BAD0-35EA1A8AD2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fld id="{39896917-E9F1-421E-BB68-191C57779143}" type="slidenum">
              <a:rPr lang="en-US" altLang="zh-CN" smtClean="0"/>
              <a:pPr/>
              <a:t>9</a:t>
            </a:fld>
            <a:endParaRPr lang="en-US" altLang="zh-CN"/>
          </a:p>
        </p:txBody>
      </p:sp>
      <p:pic>
        <p:nvPicPr>
          <p:cNvPr id="12291" name="Picture 2" descr="Milkyway_structure">
            <a:extLst>
              <a:ext uri="{FF2B5EF4-FFF2-40B4-BE49-F238E27FC236}">
                <a16:creationId xmlns:a16="http://schemas.microsoft.com/office/drawing/2014/main" id="{1F992AD7-2995-44B1-BBA4-DA627C62FE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67525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0</Pages>
  <Words>2593</Words>
  <Characters>0</Characters>
  <Application>Microsoft Office PowerPoint</Application>
  <DocSecurity>0</DocSecurity>
  <PresentationFormat>全屏显示(4:3)</PresentationFormat>
  <Lines>0</Lines>
  <Paragraphs>411</Paragraphs>
  <Slides>72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72</vt:i4>
      </vt:variant>
    </vt:vector>
  </HeadingPairs>
  <TitlesOfParts>
    <vt:vector size="91" baseType="lpstr">
      <vt:lpstr>Arial</vt:lpstr>
      <vt:lpstr>宋体</vt:lpstr>
      <vt:lpstr>Wingdings</vt:lpstr>
      <vt:lpstr>Arial</vt:lpstr>
      <vt:lpstr>宋体</vt:lpstr>
      <vt:lpstr>Times New Roman</vt:lpstr>
      <vt:lpstr>楷体_GB2312</vt:lpstr>
      <vt:lpstr>Wingdings</vt:lpstr>
      <vt:lpstr>Symbol</vt:lpstr>
      <vt:lpstr>Tahoma</vt:lpstr>
      <vt:lpstr>新宋体</vt:lpstr>
      <vt:lpstr>微软雅黑</vt:lpstr>
      <vt:lpstr>新宋体</vt:lpstr>
      <vt:lpstr>宋体</vt:lpstr>
      <vt:lpstr>微软雅黑</vt:lpstr>
      <vt:lpstr>微软雅黑</vt:lpstr>
      <vt:lpstr>1_默认设计模板</vt:lpstr>
      <vt:lpstr>Microsoft 公式 3.0</vt:lpstr>
      <vt:lpstr>Bitmap Image</vt:lpstr>
      <vt:lpstr>第八章 银河系与河外星系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银河系的形成</vt:lpstr>
      <vt:lpstr>PowerPoint 演示文稿</vt:lpstr>
      <vt:lpstr>星云的观测</vt:lpstr>
      <vt:lpstr>The Great Debate1920年沙普利-柯蒂斯关于宇宙尺度的大辩论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不同波段的旋涡星系M81</vt:lpstr>
      <vt:lpstr>PowerPoint 演示文稿</vt:lpstr>
      <vt:lpstr>PowerPoint 演示文稿</vt:lpstr>
      <vt:lpstr>PowerPoint 演示文稿</vt:lpstr>
      <vt:lpstr>PowerPoint 演示文稿</vt:lpstr>
      <vt:lpstr>三、 星系的红移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四、 星系的质量</vt:lpstr>
      <vt:lpstr>PowerPoint 演示文稿</vt:lpstr>
      <vt:lpstr>PowerPoint 演示文稿</vt:lpstr>
      <vt:lpstr>星系中的暗物质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类星体</vt:lpstr>
      <vt:lpstr>类星体的观测特征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§8.4 星系集团</vt:lpstr>
      <vt:lpstr>PowerPoint 演示文稿</vt:lpstr>
      <vt:lpstr>PowerPoint 演示文稿</vt:lpstr>
      <vt:lpstr>PowerPoint 演示文稿</vt:lpstr>
      <vt:lpstr>PowerPoint 演示文稿</vt:lpstr>
      <vt:lpstr>附：测定天体距离的方法</vt:lpstr>
      <vt:lpstr>习题</vt:lpstr>
    </vt:vector>
  </TitlesOfParts>
  <Manager/>
  <Company>kk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星系演示</dc:title>
  <dc:subject/>
  <dc:creator>sun yanchun</dc:creator>
  <cp:keywords/>
  <dc:description/>
  <cp:lastModifiedBy>张伯望</cp:lastModifiedBy>
  <cp:revision>72</cp:revision>
  <dcterms:created xsi:type="dcterms:W3CDTF">2002-06-26T09:01:34Z</dcterms:created>
  <dcterms:modified xsi:type="dcterms:W3CDTF">2017-09-08T05:16:26Z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2052-10.1.0.5400</vt:lpwstr>
  </property>
</Properties>
</file>